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313" r:id="rId3"/>
    <p:sldId id="270" r:id="rId4"/>
    <p:sldId id="315" r:id="rId5"/>
    <p:sldId id="316" r:id="rId6"/>
    <p:sldId id="317" r:id="rId7"/>
    <p:sldId id="331" r:id="rId8"/>
    <p:sldId id="332" r:id="rId9"/>
    <p:sldId id="333" r:id="rId10"/>
    <p:sldId id="334" r:id="rId11"/>
    <p:sldId id="335" r:id="rId12"/>
    <p:sldId id="336" r:id="rId13"/>
    <p:sldId id="337" r:id="rId14"/>
    <p:sldId id="338" r:id="rId15"/>
    <p:sldId id="339" r:id="rId16"/>
    <p:sldId id="340" r:id="rId17"/>
    <p:sldId id="343" r:id="rId18"/>
    <p:sldId id="341" r:id="rId19"/>
    <p:sldId id="342" r:id="rId20"/>
    <p:sldId id="344" r:id="rId21"/>
    <p:sldId id="345" r:id="rId22"/>
    <p:sldId id="346" r:id="rId23"/>
    <p:sldId id="347" r:id="rId24"/>
    <p:sldId id="348" r:id="rId25"/>
    <p:sldId id="349" r:id="rId26"/>
    <p:sldId id="350" r:id="rId27"/>
    <p:sldId id="351" r:id="rId28"/>
    <p:sldId id="354" r:id="rId29"/>
    <p:sldId id="355" r:id="rId30"/>
    <p:sldId id="356" r:id="rId31"/>
    <p:sldId id="357" r:id="rId32"/>
    <p:sldId id="358" r:id="rId33"/>
    <p:sldId id="359" r:id="rId34"/>
    <p:sldId id="360" r:id="rId35"/>
    <p:sldId id="329" r:id="rId36"/>
    <p:sldId id="353"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p:scale>
          <a:sx n="100" d="100"/>
          <a:sy n="100" d="100"/>
        </p:scale>
        <p:origin x="-30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A48966-20D2-4438-A3A8-17E251B4A7C1}" type="datetimeFigureOut">
              <a:rPr lang="en-US" smtClean="0"/>
              <a:pPr/>
              <a:t>11/16/2010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6DD109-8C3C-40D3-9047-E38C2233696B}" type="slidenum">
              <a:rPr lang="en-US" smtClean="0"/>
              <a:pPr/>
              <a:t>‹#›</a:t>
            </a:fld>
            <a:endParaRPr lang="en-US"/>
          </a:p>
        </p:txBody>
      </p:sp>
    </p:spTree>
    <p:extLst>
      <p:ext uri="{BB962C8B-B14F-4D97-AF65-F5344CB8AC3E}">
        <p14:creationId xmlns:p14="http://schemas.microsoft.com/office/powerpoint/2010/main" xmlns="" val="2526619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2CF95E1-F020-4B54-8D7C-AB78157FC408}" type="slidenum">
              <a:rPr lang="en-US" smtClean="0"/>
              <a:pPr eaLnBrk="1" hangingPunct="1"/>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TextBox 8"/>
          <p:cNvSpPr txBox="1"/>
          <p:nvPr userDrawn="1"/>
        </p:nvSpPr>
        <p:spPr>
          <a:xfrm>
            <a:off x="685800" y="5648856"/>
            <a:ext cx="3612241" cy="461665"/>
          </a:xfrm>
          <a:prstGeom prst="rect">
            <a:avLst/>
          </a:prstGeom>
          <a:noFill/>
        </p:spPr>
        <p:txBody>
          <a:bodyPr wrap="square" rtlCol="0">
            <a:spAutoFit/>
          </a:bodyPr>
          <a:lstStyle/>
          <a:p>
            <a:r>
              <a:rPr lang="en-US" sz="2400" i="1" dirty="0" smtClean="0">
                <a:solidFill>
                  <a:srgbClr val="FFFFFF"/>
                </a:solidFill>
                <a:latin typeface="Palatino"/>
                <a:cs typeface="Palatino"/>
              </a:rPr>
              <a:t>www.inacol.org</a:t>
            </a:r>
            <a:endParaRPr lang="en-US" sz="2400" i="1" dirty="0">
              <a:solidFill>
                <a:srgbClr val="FFFFFF"/>
              </a:solidFill>
              <a:latin typeface="Palatino"/>
              <a:cs typeface="Palatino"/>
            </a:endParaRPr>
          </a:p>
        </p:txBody>
      </p:sp>
      <p:sp>
        <p:nvSpPr>
          <p:cNvPr id="10" name="Title 9"/>
          <p:cNvSpPr>
            <a:spLocks noGrp="1"/>
          </p:cNvSpPr>
          <p:nvPr>
            <p:ph type="title"/>
          </p:nvPr>
        </p:nvSpPr>
        <p:spPr>
          <a:xfrm>
            <a:off x="685801" y="723389"/>
            <a:ext cx="7044266" cy="2663278"/>
          </a:xfrm>
        </p:spPr>
        <p:txBody>
          <a:bodyPr anchor="t">
            <a:normAutofit/>
          </a:bodyPr>
          <a:lstStyle>
            <a:lvl1pPr algn="l">
              <a:defRPr sz="4600">
                <a:solidFill>
                  <a:schemeClr val="bg1"/>
                </a:solidFill>
                <a:latin typeface="Arial"/>
                <a:cs typeface="Arial"/>
              </a:defRPr>
            </a:lvl1pPr>
          </a:lstStyle>
          <a:p>
            <a:r>
              <a:rPr lang="en-US" dirty="0" smtClean="0"/>
              <a:t>Click to edit Master title style</a:t>
            </a:r>
            <a:endParaRPr lang="en-US" dirty="0"/>
          </a:p>
        </p:txBody>
      </p:sp>
      <p:sp>
        <p:nvSpPr>
          <p:cNvPr id="14" name="Text Placeholder 13"/>
          <p:cNvSpPr>
            <a:spLocks noGrp="1"/>
          </p:cNvSpPr>
          <p:nvPr>
            <p:ph type="body" sz="quarter" idx="10"/>
          </p:nvPr>
        </p:nvSpPr>
        <p:spPr>
          <a:xfrm>
            <a:off x="685800" y="3768725"/>
            <a:ext cx="4256088" cy="1268942"/>
          </a:xfrm>
        </p:spPr>
        <p:txBody>
          <a:bodyPr>
            <a:noAutofit/>
          </a:bodyPr>
          <a:lstStyle>
            <a:lvl1pPr>
              <a:buNone/>
              <a:defRPr sz="2200" i="1">
                <a:solidFill>
                  <a:srgbClr val="FFFFFF"/>
                </a:solidFill>
                <a:latin typeface="Palatino"/>
                <a:cs typeface="Palatino"/>
              </a:defRPr>
            </a:lvl1pPr>
            <a:lvl2pPr>
              <a:buNone/>
              <a:defRPr sz="2200" i="1">
                <a:solidFill>
                  <a:srgbClr val="FFFFFF"/>
                </a:solidFill>
                <a:latin typeface="Palatino"/>
                <a:cs typeface="Palatino"/>
              </a:defRPr>
            </a:lvl2pPr>
            <a:lvl3pPr>
              <a:buNone/>
              <a:defRPr sz="2200" i="1">
                <a:solidFill>
                  <a:srgbClr val="FFFFFF"/>
                </a:solidFill>
                <a:latin typeface="Palatino"/>
                <a:cs typeface="Palatino"/>
              </a:defRPr>
            </a:lvl3pPr>
            <a:lvl4pPr>
              <a:buNone/>
              <a:defRPr sz="2200" i="1">
                <a:solidFill>
                  <a:srgbClr val="FFFFFF"/>
                </a:solidFill>
                <a:latin typeface="Palatino"/>
                <a:cs typeface="Palatino"/>
              </a:defRPr>
            </a:lvl4pPr>
            <a:lvl5pPr>
              <a:buNone/>
              <a:defRPr sz="2200" i="1">
                <a:solidFill>
                  <a:srgbClr val="FFFFFF"/>
                </a:solidFill>
                <a:latin typeface="Palatino"/>
                <a:cs typeface="Palatino"/>
              </a:defRPr>
            </a:lvl5pPr>
          </a:lstStyle>
          <a:p>
            <a:pPr lvl="0"/>
            <a:r>
              <a:rPr lang="en-US" dirty="0"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Vertical Title and Text">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776DECD-846F-ED4B-B3A1-31085BDCB82F}" type="datetimeFigureOut">
              <a:rPr lang="en-US" smtClean="0"/>
              <a:pPr/>
              <a:t>11/16/2010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DFD088A-8737-7C42-8E60-23BB3F8B8D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57200" y="1126062"/>
            <a:ext cx="8229600" cy="11430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10" name="Text Placeholder 9"/>
          <p:cNvSpPr>
            <a:spLocks noGrp="1"/>
          </p:cNvSpPr>
          <p:nvPr>
            <p:ph type="body" sz="quarter" idx="10"/>
          </p:nvPr>
        </p:nvSpPr>
        <p:spPr>
          <a:xfrm>
            <a:off x="457200" y="2590800"/>
            <a:ext cx="8229600" cy="3690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9" r:id="rId9"/>
    <p:sldLayoutId id="2147483660" r:id="rId10"/>
  </p:sldLayoutIdLst>
  <p:txStyles>
    <p:titleStyle>
      <a:lvl1pPr algn="ctr"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Amy_Waters@Gwinnett.k12.ga.us" TargetMode="External"/><Relationship Id="rId2" Type="http://schemas.openxmlformats.org/officeDocument/2006/relationships/hyperlink" Target="mailto:Ryan.Fuller@cobbk12.or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shudson@psecademy.org" TargetMode="External"/><Relationship Id="rId2" Type="http://schemas.openxmlformats.org/officeDocument/2006/relationships/hyperlink" Target="mailto:joe.flora@sc.rr.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rmackill@yahoo.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mjames@qcsd.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jkolarburden@gmail.com" TargetMode="External"/><Relationship Id="rId2" Type="http://schemas.openxmlformats.org/officeDocument/2006/relationships/hyperlink" Target="mailto:mkielku@kirkwood.ed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rick.tanski@asd20.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kviau@edynamiclearning.com" TargetMode="External"/><Relationship Id="rId2" Type="http://schemas.openxmlformats.org/officeDocument/2006/relationships/hyperlink" Target="mailto:rlabonte@shaw.c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notesSlide" Target="../notesSlides/notesSlide1.xml"/><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slideLayout" Target="../slideLayouts/slideLayout2.xml"/><Relationship Id="rId16" Type="http://schemas.openxmlformats.org/officeDocument/2006/relationships/image" Target="../media/image16.png"/><Relationship Id="rId1" Type="http://schemas.openxmlformats.org/officeDocument/2006/relationships/vmlDrawing" Target="../drawings/vmlDrawing1.v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oleObject" Target="../embeddings/oleObject1.bin"/><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png"/><Relationship Id="rId14"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Marcel.Kielkucki@kirkwood.edu" TargetMode="External"/><Relationship Id="rId2" Type="http://schemas.openxmlformats.org/officeDocument/2006/relationships/hyperlink" Target="mailto:apowell@inacol.org" TargetMode="External"/><Relationship Id="rId1" Type="http://schemas.openxmlformats.org/officeDocument/2006/relationships/slideLayout" Target="../slideLayouts/slideLayout2.xml"/><Relationship Id="rId6" Type="http://schemas.openxmlformats.org/officeDocument/2006/relationships/hyperlink" Target="mailto:rferdig@gmail.com" TargetMode="External"/><Relationship Id="rId5" Type="http://schemas.openxmlformats.org/officeDocument/2006/relationships/hyperlink" Target="mailto:mwicks@inacol.org" TargetMode="External"/><Relationship Id="rId4" Type="http://schemas.openxmlformats.org/officeDocument/2006/relationships/hyperlink" Target="mailto:Bruce.Friend@sas.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fred.sagester@ucumberlands.edu" TargetMode="External"/><Relationship Id="rId2" Type="http://schemas.openxmlformats.org/officeDocument/2006/relationships/hyperlink" Target="mailto:lisag@insightschools.net" TargetMode="External"/><Relationship Id="rId1" Type="http://schemas.openxmlformats.org/officeDocument/2006/relationships/slideLayout" Target="../slideLayouts/slideLayout2.xml"/><Relationship Id="rId4" Type="http://schemas.openxmlformats.org/officeDocument/2006/relationships/hyperlink" Target="mailto:mrfbrown@yahoo.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iNACOL Programs and Services</a:t>
            </a:r>
            <a:endParaRPr lang="en-US" dirty="0"/>
          </a:p>
        </p:txBody>
      </p:sp>
      <p:sp>
        <p:nvSpPr>
          <p:cNvPr id="3" name="Text Placeholder 2"/>
          <p:cNvSpPr>
            <a:spLocks noGrp="1"/>
          </p:cNvSpPr>
          <p:nvPr>
            <p:ph type="body" sz="quarter" idx="10"/>
          </p:nvPr>
        </p:nvSpPr>
        <p:spPr>
          <a:xfrm>
            <a:off x="685799" y="3768725"/>
            <a:ext cx="8029575" cy="1268942"/>
          </a:xfrm>
        </p:spPr>
        <p:txBody>
          <a:bodyPr/>
          <a:lstStyle/>
          <a:p>
            <a:r>
              <a:rPr lang="en-US" dirty="0" smtClean="0">
                <a:latin typeface="Arial" pitchFamily="34" charset="0"/>
                <a:cs typeface="Arial" pitchFamily="34" charset="0"/>
              </a:rPr>
              <a:t>Allison Powell</a:t>
            </a:r>
            <a:r>
              <a:rPr lang="en-US" dirty="0">
                <a:latin typeface="Arial" pitchFamily="34" charset="0"/>
                <a:cs typeface="Arial" pitchFamily="34" charset="0"/>
              </a:rPr>
              <a:t>, Marcel </a:t>
            </a:r>
            <a:r>
              <a:rPr lang="en-US" dirty="0" smtClean="0">
                <a:latin typeface="Arial" pitchFamily="34" charset="0"/>
                <a:cs typeface="Arial" pitchFamily="34" charset="0"/>
              </a:rPr>
              <a:t>Kielkucki</a:t>
            </a:r>
            <a:r>
              <a:rPr lang="en-US" dirty="0">
                <a:latin typeface="Arial" pitchFamily="34" charset="0"/>
                <a:cs typeface="Arial" pitchFamily="34" charset="0"/>
              </a:rPr>
              <a:t>, Bruce </a:t>
            </a:r>
            <a:r>
              <a:rPr lang="en-US" dirty="0" smtClean="0">
                <a:latin typeface="Arial" pitchFamily="34" charset="0"/>
                <a:cs typeface="Arial" pitchFamily="34" charset="0"/>
              </a:rPr>
              <a:t>Friend, Matt Wicks, and Rick </a:t>
            </a:r>
            <a:r>
              <a:rPr lang="en-US" dirty="0" err="1" smtClean="0">
                <a:latin typeface="Arial" pitchFamily="34" charset="0"/>
                <a:cs typeface="Arial" pitchFamily="34" charset="0"/>
              </a:rPr>
              <a:t>Ferdig</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xmlns="" val="2651175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pPr eaLnBrk="1" hangingPunct="1"/>
            <a:r>
              <a:rPr lang="en-US" smtClean="0">
                <a:ea typeface="ＭＳ Ｐゴシック" pitchFamily="34" charset="-128"/>
              </a:rPr>
              <a:t>eLSIG Computer Using Educator’s Affiliate Group in California</a:t>
            </a:r>
          </a:p>
        </p:txBody>
      </p:sp>
      <p:sp>
        <p:nvSpPr>
          <p:cNvPr id="7171" name="Content Placeholder 2"/>
          <p:cNvSpPr>
            <a:spLocks noGrp="1"/>
          </p:cNvSpPr>
          <p:nvPr>
            <p:ph idx="1"/>
          </p:nvPr>
        </p:nvSpPr>
        <p:spPr/>
        <p:txBody>
          <a:bodyPr>
            <a:normAutofit fontScale="92500"/>
          </a:bodyPr>
          <a:lstStyle/>
          <a:p>
            <a:pPr eaLnBrk="1" hangingPunct="1"/>
            <a:r>
              <a:rPr lang="en-US" i="1" dirty="0" smtClean="0">
                <a:ea typeface="ＭＳ Ｐゴシック" pitchFamily="34" charset="-128"/>
              </a:rPr>
              <a:t>i</a:t>
            </a:r>
            <a:r>
              <a:rPr lang="en-US" dirty="0" smtClean="0">
                <a:ea typeface="ＭＳ Ｐゴシック" pitchFamily="34" charset="-128"/>
              </a:rPr>
              <a:t>NACOL members from across California meet monthly on a conference call, focusing on online educational issues in the state.</a:t>
            </a:r>
          </a:p>
          <a:p>
            <a:pPr eaLnBrk="1" hangingPunct="1"/>
            <a:r>
              <a:rPr lang="en-US" dirty="0" smtClean="0">
                <a:ea typeface="ＭＳ Ｐゴシック" pitchFamily="34" charset="-128"/>
              </a:rPr>
              <a:t>Conference calls occur on the second Tuesday of the month at 3:30 PM PST.</a:t>
            </a:r>
          </a:p>
          <a:p>
            <a:r>
              <a:rPr lang="en-US" dirty="0" smtClean="0">
                <a:ea typeface="ＭＳ Ｐゴシック" pitchFamily="34" charset="-128"/>
              </a:rPr>
              <a:t>For additional information, contact co-chairs Chris </a:t>
            </a:r>
            <a:r>
              <a:rPr lang="en-US" dirty="0">
                <a:ea typeface="ＭＳ Ｐゴシック" pitchFamily="34" charset="-128"/>
              </a:rPr>
              <a:t>Bell (chrisbell619@gmail.com) </a:t>
            </a:r>
            <a:r>
              <a:rPr lang="en-US" dirty="0" smtClean="0">
                <a:ea typeface="ＭＳ Ｐゴシック" pitchFamily="34" charset="-128"/>
              </a:rPr>
              <a:t>and </a:t>
            </a:r>
            <a:r>
              <a:rPr lang="en-US" dirty="0" err="1" smtClean="0">
                <a:ea typeface="ＭＳ Ｐゴシック" pitchFamily="34" charset="-128"/>
              </a:rPr>
              <a:t>Jenith</a:t>
            </a:r>
            <a:r>
              <a:rPr lang="en-US" dirty="0" smtClean="0">
                <a:ea typeface="ＭＳ Ｐゴシック" pitchFamily="34" charset="-128"/>
              </a:rPr>
              <a:t> </a:t>
            </a:r>
            <a:r>
              <a:rPr lang="en-US" dirty="0" err="1" smtClean="0">
                <a:ea typeface="ＭＳ Ｐゴシック" pitchFamily="34" charset="-128"/>
              </a:rPr>
              <a:t>Mishne</a:t>
            </a:r>
            <a:r>
              <a:rPr lang="en-US" dirty="0" smtClean="0">
                <a:ea typeface="ＭＳ Ｐゴシック" pitchFamily="34" charset="-128"/>
              </a:rPr>
              <a:t> (</a:t>
            </a:r>
            <a:r>
              <a:rPr lang="en-US" dirty="0">
                <a:ea typeface="ＭＳ Ｐゴシック" pitchFamily="34" charset="-128"/>
              </a:rPr>
              <a:t>jmishne@mac.com</a:t>
            </a:r>
            <a:r>
              <a:rPr lang="en-US" dirty="0" smtClean="0">
                <a:ea typeface="ＭＳ Ｐゴシック" pitchFamily="34" charset="-128"/>
              </a:rPr>
              <a:t>)</a:t>
            </a:r>
          </a:p>
        </p:txBody>
      </p:sp>
    </p:spTree>
    <p:extLst>
      <p:ext uri="{BB962C8B-B14F-4D97-AF65-F5344CB8AC3E}">
        <p14:creationId xmlns:p14="http://schemas.microsoft.com/office/powerpoint/2010/main" xmlns="" val="408623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eaLnBrk="1" hangingPunct="1"/>
            <a:r>
              <a:rPr lang="en-US" i="1" smtClean="0">
                <a:ea typeface="ＭＳ Ｐゴシック" pitchFamily="34" charset="-128"/>
              </a:rPr>
              <a:t>i</a:t>
            </a:r>
            <a:r>
              <a:rPr lang="en-US" smtClean="0">
                <a:ea typeface="ＭＳ Ｐゴシック" pitchFamily="34" charset="-128"/>
              </a:rPr>
              <a:t>NACOL State Committee in Georgia</a:t>
            </a:r>
          </a:p>
        </p:txBody>
      </p:sp>
      <p:sp>
        <p:nvSpPr>
          <p:cNvPr id="8195" name="Content Placeholder 2"/>
          <p:cNvSpPr>
            <a:spLocks noGrp="1"/>
          </p:cNvSpPr>
          <p:nvPr>
            <p:ph idx="1"/>
          </p:nvPr>
        </p:nvSpPr>
        <p:spPr/>
        <p:txBody>
          <a:bodyPr>
            <a:normAutofit lnSpcReduction="10000"/>
          </a:bodyPr>
          <a:lstStyle/>
          <a:p>
            <a:pPr eaLnBrk="1" hangingPunct="1"/>
            <a:r>
              <a:rPr lang="en-US" dirty="0" smtClean="0">
                <a:ea typeface="ＭＳ Ｐゴシック" pitchFamily="34" charset="-128"/>
              </a:rPr>
              <a:t>The Georgia committee meets on the second Friday of the month at 9:30 AM EST.</a:t>
            </a:r>
          </a:p>
          <a:p>
            <a:pPr eaLnBrk="1" hangingPunct="1"/>
            <a:r>
              <a:rPr lang="en-US" dirty="0" smtClean="0">
                <a:ea typeface="ＭＳ Ｐゴシック" pitchFamily="34" charset="-128"/>
              </a:rPr>
              <a:t>Brainstorming new topics for this year</a:t>
            </a:r>
          </a:p>
          <a:p>
            <a:r>
              <a:rPr lang="en-US" dirty="0" smtClean="0">
                <a:ea typeface="ＭＳ Ｐゴシック" pitchFamily="34" charset="-128"/>
              </a:rPr>
              <a:t>For additional information, please contact </a:t>
            </a:r>
            <a:r>
              <a:rPr lang="en-US" dirty="0">
                <a:ea typeface="ＭＳ Ｐゴシック" pitchFamily="34" charset="-128"/>
              </a:rPr>
              <a:t>Chairs - Ryan </a:t>
            </a:r>
            <a:r>
              <a:rPr lang="en-US" dirty="0" smtClean="0">
                <a:ea typeface="ＭＳ Ｐゴシック" pitchFamily="34" charset="-128"/>
              </a:rPr>
              <a:t>Fuller (</a:t>
            </a:r>
            <a:r>
              <a:rPr lang="en-US" dirty="0" smtClean="0">
                <a:ea typeface="ＭＳ Ｐゴシック" pitchFamily="34" charset="-128"/>
                <a:hlinkClick r:id="rId2"/>
              </a:rPr>
              <a:t>Ryan.Fuller@cobbk12.org</a:t>
            </a:r>
            <a:r>
              <a:rPr lang="en-US" dirty="0" smtClean="0">
                <a:ea typeface="ＭＳ Ｐゴシック" pitchFamily="34" charset="-128"/>
              </a:rPr>
              <a:t>) and </a:t>
            </a:r>
            <a:r>
              <a:rPr lang="en-US" dirty="0">
                <a:ea typeface="ＭＳ Ｐゴシック" pitchFamily="34" charset="-128"/>
              </a:rPr>
              <a:t>Amy Waters (</a:t>
            </a:r>
            <a:r>
              <a:rPr lang="en-US" dirty="0" smtClean="0">
                <a:ea typeface="ＭＳ Ｐゴシック" pitchFamily="34" charset="-128"/>
                <a:hlinkClick r:id="rId3"/>
              </a:rPr>
              <a:t>Amy_Waters@Gwinnett.k12.ga.us</a:t>
            </a:r>
            <a:r>
              <a:rPr lang="en-US" dirty="0" smtClean="0">
                <a:ea typeface="ＭＳ Ｐゴシック" pitchFamily="34" charset="-128"/>
              </a:rPr>
              <a:t>)</a:t>
            </a:r>
          </a:p>
        </p:txBody>
      </p:sp>
    </p:spTree>
    <p:extLst>
      <p:ext uri="{BB962C8B-B14F-4D97-AF65-F5344CB8AC3E}">
        <p14:creationId xmlns:p14="http://schemas.microsoft.com/office/powerpoint/2010/main" xmlns="" val="398814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pPr eaLnBrk="1" hangingPunct="1"/>
            <a:r>
              <a:rPr lang="en-US" i="1" smtClean="0">
                <a:ea typeface="ＭＳ Ｐゴシック" pitchFamily="34" charset="-128"/>
              </a:rPr>
              <a:t>i</a:t>
            </a:r>
            <a:r>
              <a:rPr lang="en-US" smtClean="0">
                <a:ea typeface="ＭＳ Ｐゴシック" pitchFamily="34" charset="-128"/>
              </a:rPr>
              <a:t>NACOl State Committee in South Carolina</a:t>
            </a:r>
          </a:p>
        </p:txBody>
      </p:sp>
      <p:sp>
        <p:nvSpPr>
          <p:cNvPr id="9219" name="Content Placeholder 2"/>
          <p:cNvSpPr>
            <a:spLocks noGrp="1"/>
          </p:cNvSpPr>
          <p:nvPr>
            <p:ph idx="1"/>
          </p:nvPr>
        </p:nvSpPr>
        <p:spPr/>
        <p:txBody>
          <a:bodyPr>
            <a:normAutofit lnSpcReduction="10000"/>
          </a:bodyPr>
          <a:lstStyle/>
          <a:p>
            <a:pPr eaLnBrk="1" hangingPunct="1"/>
            <a:r>
              <a:rPr lang="en-US" smtClean="0">
                <a:ea typeface="ＭＳ Ｐゴシック" pitchFamily="34" charset="-128"/>
              </a:rPr>
              <a:t>The South Carolina committee meets on the last Thursday at the month at 3:00 PM EST.</a:t>
            </a:r>
          </a:p>
          <a:p>
            <a:pPr eaLnBrk="1" hangingPunct="1"/>
            <a:r>
              <a:rPr lang="en-US" smtClean="0">
                <a:ea typeface="ＭＳ Ｐゴシック" pitchFamily="34" charset="-128"/>
              </a:rPr>
              <a:t>Topics discussed by members focus on online learning issues in South Carolina.</a:t>
            </a:r>
          </a:p>
          <a:p>
            <a:pPr eaLnBrk="1" hangingPunct="1"/>
            <a:r>
              <a:rPr lang="en-US" smtClean="0">
                <a:ea typeface="ＭＳ Ｐゴシック" pitchFamily="34" charset="-128"/>
              </a:rPr>
              <a:t>For additional information, contact co-chairs</a:t>
            </a:r>
            <a:br>
              <a:rPr lang="en-US" smtClean="0">
                <a:ea typeface="ＭＳ Ｐゴシック" pitchFamily="34" charset="-128"/>
              </a:rPr>
            </a:br>
            <a:r>
              <a:rPr lang="en-US" smtClean="0">
                <a:ea typeface="ＭＳ Ｐゴシック" pitchFamily="34" charset="-128"/>
              </a:rPr>
              <a:t>Joe Flora (</a:t>
            </a:r>
            <a:r>
              <a:rPr lang="en-US" smtClean="0">
                <a:ea typeface="ＭＳ Ｐゴシック" pitchFamily="34" charset="-128"/>
                <a:hlinkClick r:id="rId2"/>
              </a:rPr>
              <a:t>joe.flora@sc.rr.com</a:t>
            </a:r>
            <a:r>
              <a:rPr lang="en-US" smtClean="0">
                <a:ea typeface="ＭＳ Ｐゴシック" pitchFamily="34" charset="-128"/>
              </a:rPr>
              <a:t>) </a:t>
            </a:r>
            <a:br>
              <a:rPr lang="en-US" smtClean="0">
                <a:ea typeface="ＭＳ Ｐゴシック" pitchFamily="34" charset="-128"/>
              </a:rPr>
            </a:br>
            <a:r>
              <a:rPr lang="en-US" smtClean="0">
                <a:ea typeface="ＭＳ Ｐゴシック" pitchFamily="34" charset="-128"/>
              </a:rPr>
              <a:t>Shelly Hudson (</a:t>
            </a:r>
            <a:r>
              <a:rPr lang="en-US" smtClean="0">
                <a:ea typeface="ＭＳ Ｐゴシック" pitchFamily="34" charset="-128"/>
                <a:hlinkClick r:id="rId3"/>
              </a:rPr>
              <a:t>shudson@psecademy.org</a:t>
            </a:r>
            <a:r>
              <a:rPr lang="en-US" smtClean="0">
                <a:ea typeface="ＭＳ Ｐゴシック" pitchFamily="34" charset="-128"/>
              </a:rPr>
              <a:t>) </a:t>
            </a:r>
          </a:p>
        </p:txBody>
      </p:sp>
    </p:spTree>
    <p:extLst>
      <p:ext uri="{BB962C8B-B14F-4D97-AF65-F5344CB8AC3E}">
        <p14:creationId xmlns:p14="http://schemas.microsoft.com/office/powerpoint/2010/main" xmlns="" val="2078347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eaLnBrk="1" hangingPunct="1"/>
            <a:r>
              <a:rPr lang="en-US" i="1" smtClean="0">
                <a:ea typeface="ＭＳ Ｐゴシック" pitchFamily="34" charset="-128"/>
              </a:rPr>
              <a:t>i</a:t>
            </a:r>
            <a:r>
              <a:rPr lang="en-US" smtClean="0">
                <a:ea typeface="ＭＳ Ｐゴシック" pitchFamily="34" charset="-128"/>
              </a:rPr>
              <a:t>NACOl State Committee in Oregon</a:t>
            </a:r>
          </a:p>
        </p:txBody>
      </p:sp>
      <p:sp>
        <p:nvSpPr>
          <p:cNvPr id="10243" name="Content Placeholder 2"/>
          <p:cNvSpPr>
            <a:spLocks noGrp="1"/>
          </p:cNvSpPr>
          <p:nvPr>
            <p:ph idx="1"/>
          </p:nvPr>
        </p:nvSpPr>
        <p:spPr/>
        <p:txBody>
          <a:bodyPr>
            <a:normAutofit lnSpcReduction="10000"/>
          </a:bodyPr>
          <a:lstStyle/>
          <a:p>
            <a:pPr eaLnBrk="1" hangingPunct="1"/>
            <a:r>
              <a:rPr lang="en-US" smtClean="0">
                <a:ea typeface="ＭＳ Ｐゴシック" pitchFamily="34" charset="-128"/>
              </a:rPr>
              <a:t>The Oregon committee meets on the second Thursday at the month at 10:00 AM PST.</a:t>
            </a:r>
          </a:p>
          <a:p>
            <a:pPr eaLnBrk="1" hangingPunct="1"/>
            <a:r>
              <a:rPr lang="en-US" smtClean="0">
                <a:ea typeface="ＭＳ Ｐゴシック" pitchFamily="34" charset="-128"/>
              </a:rPr>
              <a:t>Topics discussed by members focus on online learning issues in Oregon, as well as professional development.</a:t>
            </a:r>
          </a:p>
          <a:p>
            <a:pPr eaLnBrk="1" hangingPunct="1"/>
            <a:r>
              <a:rPr lang="en-US" smtClean="0">
                <a:ea typeface="ＭＳ Ｐゴシック" pitchFamily="34" charset="-128"/>
              </a:rPr>
              <a:t>For additional information, contact chairperson Robyn Mackillop (</a:t>
            </a:r>
            <a:r>
              <a:rPr lang="en-US" smtClean="0">
                <a:ea typeface="ＭＳ Ｐゴシック" pitchFamily="34" charset="-128"/>
                <a:hlinkClick r:id="rId2"/>
              </a:rPr>
              <a:t>rmackill@yahoo.com</a:t>
            </a:r>
            <a:r>
              <a:rPr lang="en-US" smtClean="0">
                <a:ea typeface="ＭＳ Ｐゴシック" pitchFamily="34" charset="-128"/>
              </a:rPr>
              <a:t>)  </a:t>
            </a:r>
          </a:p>
        </p:txBody>
      </p:sp>
    </p:spTree>
    <p:extLst>
      <p:ext uri="{BB962C8B-B14F-4D97-AF65-F5344CB8AC3E}">
        <p14:creationId xmlns:p14="http://schemas.microsoft.com/office/powerpoint/2010/main" xmlns="" val="3374709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eaLnBrk="1" hangingPunct="1"/>
            <a:r>
              <a:rPr lang="en-US" i="1" smtClean="0">
                <a:ea typeface="ＭＳ Ｐゴシック" pitchFamily="34" charset="-128"/>
              </a:rPr>
              <a:t>i</a:t>
            </a:r>
            <a:r>
              <a:rPr lang="en-US" smtClean="0">
                <a:ea typeface="ＭＳ Ｐゴシック" pitchFamily="34" charset="-128"/>
              </a:rPr>
              <a:t>NACOl State Committee in Pennsylvania</a:t>
            </a:r>
          </a:p>
        </p:txBody>
      </p:sp>
      <p:sp>
        <p:nvSpPr>
          <p:cNvPr id="11267" name="Content Placeholder 2"/>
          <p:cNvSpPr>
            <a:spLocks noGrp="1"/>
          </p:cNvSpPr>
          <p:nvPr>
            <p:ph idx="1"/>
          </p:nvPr>
        </p:nvSpPr>
        <p:spPr/>
        <p:txBody>
          <a:bodyPr>
            <a:normAutofit lnSpcReduction="10000"/>
          </a:bodyPr>
          <a:lstStyle/>
          <a:p>
            <a:pPr eaLnBrk="1" hangingPunct="1"/>
            <a:r>
              <a:rPr lang="en-US" smtClean="0">
                <a:ea typeface="ＭＳ Ｐゴシック" pitchFamily="34" charset="-128"/>
              </a:rPr>
              <a:t>The Pennsylvania committee meets on the last Wednesday of the month at 2:00 PM EST.</a:t>
            </a:r>
          </a:p>
          <a:p>
            <a:pPr eaLnBrk="1" hangingPunct="1"/>
            <a:r>
              <a:rPr lang="en-US" smtClean="0">
                <a:ea typeface="ＭＳ Ｐゴシック" pitchFamily="34" charset="-128"/>
              </a:rPr>
              <a:t>Topics discussed by members focus on online learning issues in Pennsylvania, as well as professional development.</a:t>
            </a:r>
          </a:p>
          <a:p>
            <a:pPr eaLnBrk="1" hangingPunct="1"/>
            <a:r>
              <a:rPr lang="en-US" smtClean="0">
                <a:ea typeface="ＭＳ Ｐゴシック" pitchFamily="34" charset="-128"/>
              </a:rPr>
              <a:t>For additional information, contact chairperson Michael James (</a:t>
            </a:r>
            <a:r>
              <a:rPr lang="en-US" smtClean="0">
                <a:ea typeface="ＭＳ Ｐゴシック" pitchFamily="34" charset="-128"/>
                <a:hlinkClick r:id="rId2"/>
              </a:rPr>
              <a:t>mjames@qcsd.org</a:t>
            </a:r>
            <a:r>
              <a:rPr lang="en-US" smtClean="0">
                <a:ea typeface="ＭＳ Ｐゴシック" pitchFamily="34" charset="-128"/>
              </a:rPr>
              <a:t>) </a:t>
            </a:r>
          </a:p>
        </p:txBody>
      </p:sp>
    </p:spTree>
    <p:extLst>
      <p:ext uri="{BB962C8B-B14F-4D97-AF65-F5344CB8AC3E}">
        <p14:creationId xmlns:p14="http://schemas.microsoft.com/office/powerpoint/2010/main" xmlns="" val="871811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i="1" smtClean="0">
                <a:ea typeface="ＭＳ Ｐゴシック" pitchFamily="34" charset="-128"/>
              </a:rPr>
              <a:t>i</a:t>
            </a:r>
            <a:r>
              <a:rPr lang="en-US" smtClean="0">
                <a:ea typeface="ＭＳ Ｐゴシック" pitchFamily="34" charset="-128"/>
              </a:rPr>
              <a:t>NACOL Midwestern Committee</a:t>
            </a:r>
          </a:p>
        </p:txBody>
      </p:sp>
      <p:sp>
        <p:nvSpPr>
          <p:cNvPr id="12291" name="Content Placeholder 2"/>
          <p:cNvSpPr>
            <a:spLocks noGrp="1"/>
          </p:cNvSpPr>
          <p:nvPr>
            <p:ph idx="1"/>
          </p:nvPr>
        </p:nvSpPr>
        <p:spPr/>
        <p:txBody>
          <a:bodyPr/>
          <a:lstStyle/>
          <a:p>
            <a:pPr eaLnBrk="1" hangingPunct="1"/>
            <a:r>
              <a:rPr lang="en-US" sz="2400" smtClean="0">
                <a:ea typeface="ＭＳ Ｐゴシック" pitchFamily="34" charset="-128"/>
              </a:rPr>
              <a:t>The Midwestern committee is comprised of </a:t>
            </a:r>
            <a:r>
              <a:rPr lang="en-US" sz="2400" i="1" smtClean="0">
                <a:ea typeface="ＭＳ Ｐゴシック" pitchFamily="34" charset="-128"/>
              </a:rPr>
              <a:t>i</a:t>
            </a:r>
            <a:r>
              <a:rPr lang="en-US" sz="2400" smtClean="0">
                <a:ea typeface="ＭＳ Ｐゴシック" pitchFamily="34" charset="-128"/>
              </a:rPr>
              <a:t>NACOL members in IL, IN, IA, KS, MI, MN, MO, NE, ND, OH, OK, SD, and WI.</a:t>
            </a:r>
          </a:p>
          <a:p>
            <a:pPr eaLnBrk="1" hangingPunct="1"/>
            <a:r>
              <a:rPr lang="en-US" sz="2400" smtClean="0">
                <a:ea typeface="ＭＳ Ｐゴシック" pitchFamily="34" charset="-128"/>
              </a:rPr>
              <a:t>Members meet on the first Friday of the month from October-May at 9:00 AM Central via Elluminate.</a:t>
            </a:r>
          </a:p>
          <a:p>
            <a:pPr eaLnBrk="1" hangingPunct="1"/>
            <a:r>
              <a:rPr lang="en-US" sz="2400" smtClean="0">
                <a:ea typeface="ＭＳ Ｐゴシック" pitchFamily="34" charset="-128"/>
              </a:rPr>
              <a:t>Monthly discussion topics are decided based on member input, and have included items such as continuity of learning, credit-recovery, and Second Life.</a:t>
            </a:r>
          </a:p>
          <a:p>
            <a:pPr eaLnBrk="1" hangingPunct="1"/>
            <a:r>
              <a:rPr lang="en-US" sz="2400" smtClean="0">
                <a:ea typeface="ＭＳ Ｐゴシック" pitchFamily="34" charset="-128"/>
              </a:rPr>
              <a:t>For more information, contact co-chairs</a:t>
            </a:r>
            <a:br>
              <a:rPr lang="en-US" sz="2400" smtClean="0">
                <a:ea typeface="ＭＳ Ｐゴシック" pitchFamily="34" charset="-128"/>
              </a:rPr>
            </a:br>
            <a:r>
              <a:rPr lang="en-US" sz="2400" smtClean="0">
                <a:ea typeface="ＭＳ Ｐゴシック" pitchFamily="34" charset="-128"/>
              </a:rPr>
              <a:t>Marcel Kielkucki (</a:t>
            </a:r>
            <a:r>
              <a:rPr lang="en-US" sz="2400" smtClean="0">
                <a:ea typeface="ＭＳ Ｐゴシック" pitchFamily="34" charset="-128"/>
                <a:hlinkClick r:id="rId2"/>
              </a:rPr>
              <a:t>mkielku@kirkwood.edu</a:t>
            </a:r>
            <a:r>
              <a:rPr lang="en-US" sz="2400" smtClean="0">
                <a:ea typeface="ＭＳ Ｐゴシック" pitchFamily="34" charset="-128"/>
              </a:rPr>
              <a:t>) </a:t>
            </a:r>
            <a:br>
              <a:rPr lang="en-US" sz="2400" smtClean="0">
                <a:ea typeface="ＭＳ Ｐゴシック" pitchFamily="34" charset="-128"/>
              </a:rPr>
            </a:br>
            <a:r>
              <a:rPr lang="en-US" sz="2400" smtClean="0">
                <a:ea typeface="ＭＳ Ｐゴシック" pitchFamily="34" charset="-128"/>
              </a:rPr>
              <a:t>Jennifer Kolar-Burden (</a:t>
            </a:r>
            <a:r>
              <a:rPr lang="en-US" sz="2400" smtClean="0">
                <a:ea typeface="ＭＳ Ｐゴシック" pitchFamily="34" charset="-128"/>
                <a:hlinkClick r:id="rId3"/>
              </a:rPr>
              <a:t>jkolarburden@gmail.com</a:t>
            </a:r>
            <a:r>
              <a:rPr lang="en-US" sz="2400" smtClean="0">
                <a:ea typeface="ＭＳ Ｐゴシック" pitchFamily="34" charset="-128"/>
              </a:rPr>
              <a:t>) </a:t>
            </a:r>
          </a:p>
        </p:txBody>
      </p:sp>
    </p:spTree>
    <p:extLst>
      <p:ext uri="{BB962C8B-B14F-4D97-AF65-F5344CB8AC3E}">
        <p14:creationId xmlns:p14="http://schemas.microsoft.com/office/powerpoint/2010/main" xmlns="" val="337785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i="1" smtClean="0">
                <a:ea typeface="ＭＳ Ｐゴシック" pitchFamily="34" charset="-128"/>
              </a:rPr>
              <a:t>i</a:t>
            </a:r>
            <a:r>
              <a:rPr lang="en-US" smtClean="0">
                <a:ea typeface="ＭＳ Ｐゴシック" pitchFamily="34" charset="-128"/>
              </a:rPr>
              <a:t>NACOL Western Committee</a:t>
            </a:r>
          </a:p>
        </p:txBody>
      </p:sp>
      <p:sp>
        <p:nvSpPr>
          <p:cNvPr id="13315" name="Content Placeholder 2"/>
          <p:cNvSpPr>
            <a:spLocks noGrp="1"/>
          </p:cNvSpPr>
          <p:nvPr>
            <p:ph idx="1"/>
          </p:nvPr>
        </p:nvSpPr>
        <p:spPr/>
        <p:txBody>
          <a:bodyPr/>
          <a:lstStyle/>
          <a:p>
            <a:pPr eaLnBrk="1" hangingPunct="1"/>
            <a:r>
              <a:rPr lang="en-US" sz="2400" smtClean="0">
                <a:ea typeface="ＭＳ Ｐゴシック" pitchFamily="34" charset="-128"/>
              </a:rPr>
              <a:t>The Western Committee is comprised of </a:t>
            </a:r>
            <a:r>
              <a:rPr lang="en-US" sz="2400" i="1" smtClean="0">
                <a:ea typeface="ＭＳ Ｐゴシック" pitchFamily="34" charset="-128"/>
              </a:rPr>
              <a:t>i</a:t>
            </a:r>
            <a:r>
              <a:rPr lang="en-US" sz="2400" smtClean="0">
                <a:ea typeface="ＭＳ Ｐゴシック" pitchFamily="34" charset="-128"/>
              </a:rPr>
              <a:t>NACOL members from AK, AZ, CA, CO, HI, ID, MT, NV, NM, OR, WA, and WY.</a:t>
            </a:r>
          </a:p>
          <a:p>
            <a:pPr eaLnBrk="1" hangingPunct="1"/>
            <a:r>
              <a:rPr lang="en-US" sz="2400" smtClean="0">
                <a:ea typeface="ＭＳ Ｐゴシック" pitchFamily="34" charset="-128"/>
              </a:rPr>
              <a:t>Meetings occur on the second Tuesday of the month at 11:00 PST/12:00 MST.</a:t>
            </a:r>
          </a:p>
          <a:p>
            <a:pPr eaLnBrk="1" hangingPunct="1"/>
            <a:r>
              <a:rPr lang="en-US" sz="2400" smtClean="0">
                <a:ea typeface="ＭＳ Ｐゴシック" pitchFamily="34" charset="-128"/>
              </a:rPr>
              <a:t>For additional information, contact chairperson Rick Tanski (</a:t>
            </a:r>
            <a:r>
              <a:rPr lang="en-US" sz="2400" smtClean="0">
                <a:ea typeface="ＭＳ Ｐゴシック" pitchFamily="34" charset="-128"/>
                <a:hlinkClick r:id="rId2"/>
              </a:rPr>
              <a:t>rick.tanski@asd20.org</a:t>
            </a:r>
            <a:r>
              <a:rPr lang="en-US" sz="2400" smtClean="0">
                <a:ea typeface="ＭＳ Ｐゴシック" pitchFamily="34" charset="-128"/>
              </a:rPr>
              <a:t>) </a:t>
            </a:r>
          </a:p>
        </p:txBody>
      </p:sp>
    </p:spTree>
    <p:extLst>
      <p:ext uri="{BB962C8B-B14F-4D97-AF65-F5344CB8AC3E}">
        <p14:creationId xmlns:p14="http://schemas.microsoft.com/office/powerpoint/2010/main" xmlns="" val="83214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iNACOL Northeastern Committee</a:t>
            </a:r>
            <a:endParaRPr lang="en-US" dirty="0"/>
          </a:p>
        </p:txBody>
      </p:sp>
      <p:sp>
        <p:nvSpPr>
          <p:cNvPr id="4" name="Content Placeholder 2"/>
          <p:cNvSpPr>
            <a:spLocks noGrp="1"/>
          </p:cNvSpPr>
          <p:nvPr>
            <p:ph idx="1"/>
          </p:nvPr>
        </p:nvSpPr>
        <p:spPr>
          <a:xfrm>
            <a:off x="457200" y="1600200"/>
            <a:ext cx="8229600" cy="4525963"/>
          </a:xfrm>
        </p:spPr>
        <p:txBody>
          <a:bodyPr/>
          <a:lstStyle/>
          <a:p>
            <a:r>
              <a:rPr lang="en-US" dirty="0" smtClean="0"/>
              <a:t>Just started summer 2010</a:t>
            </a:r>
          </a:p>
          <a:p>
            <a:r>
              <a:rPr lang="en-US" dirty="0" smtClean="0"/>
              <a:t>Planning meeting Sep 16 – 17 attended</a:t>
            </a:r>
          </a:p>
          <a:p>
            <a:r>
              <a:rPr lang="en-US" dirty="0" smtClean="0"/>
              <a:t>Oct meeting – Quality Standards – 24 attended</a:t>
            </a:r>
          </a:p>
          <a:p>
            <a:r>
              <a:rPr lang="en-US" dirty="0" smtClean="0"/>
              <a:t>Nov meeting – Tuesday’s lunch</a:t>
            </a:r>
          </a:p>
          <a:p>
            <a:r>
              <a:rPr lang="en-US" dirty="0" smtClean="0"/>
              <a:t>Meets third Thursday of the month at 3 pm</a:t>
            </a:r>
          </a:p>
          <a:p>
            <a:r>
              <a:rPr lang="en-US" dirty="0" smtClean="0"/>
              <a:t>Chair – Liz </a:t>
            </a:r>
            <a:r>
              <a:rPr lang="en-US" dirty="0" err="1" smtClean="0"/>
              <a:t>Pape</a:t>
            </a:r>
            <a:r>
              <a:rPr lang="en-US" dirty="0" smtClean="0"/>
              <a:t> (lpape@govhs.org)</a:t>
            </a:r>
            <a:endParaRPr lang="en-US" dirty="0"/>
          </a:p>
        </p:txBody>
      </p:sp>
    </p:spTree>
    <p:extLst>
      <p:ext uri="{BB962C8B-B14F-4D97-AF65-F5344CB8AC3E}">
        <p14:creationId xmlns:p14="http://schemas.microsoft.com/office/powerpoint/2010/main" xmlns="" val="700535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i="1" smtClean="0">
                <a:ea typeface="ＭＳ Ｐゴシック" pitchFamily="34" charset="-128"/>
              </a:rPr>
              <a:t>i</a:t>
            </a:r>
            <a:r>
              <a:rPr lang="en-US" smtClean="0">
                <a:ea typeface="ＭＳ Ｐゴシック" pitchFamily="34" charset="-128"/>
              </a:rPr>
              <a:t>NACOL Canada Committee</a:t>
            </a:r>
          </a:p>
        </p:txBody>
      </p:sp>
      <p:sp>
        <p:nvSpPr>
          <p:cNvPr id="14339" name="Content Placeholder 2"/>
          <p:cNvSpPr>
            <a:spLocks noGrp="1"/>
          </p:cNvSpPr>
          <p:nvPr>
            <p:ph idx="1"/>
          </p:nvPr>
        </p:nvSpPr>
        <p:spPr/>
        <p:txBody>
          <a:bodyPr/>
          <a:lstStyle/>
          <a:p>
            <a:pPr eaLnBrk="1" hangingPunct="1"/>
            <a:r>
              <a:rPr lang="en-US" sz="2400" smtClean="0">
                <a:ea typeface="ＭＳ Ｐゴシック" pitchFamily="34" charset="-128"/>
              </a:rPr>
              <a:t>The Canada committee is just getting started.</a:t>
            </a:r>
          </a:p>
          <a:p>
            <a:pPr eaLnBrk="1" hangingPunct="1"/>
            <a:r>
              <a:rPr lang="en-US" sz="2400" smtClean="0">
                <a:ea typeface="ＭＳ Ｐゴシック" pitchFamily="34" charset="-128"/>
              </a:rPr>
              <a:t>Plans are to meet on a monthly basis at a time TBD to discuss issues facing online learning in Canada.</a:t>
            </a:r>
          </a:p>
          <a:p>
            <a:pPr eaLnBrk="1" hangingPunct="1"/>
            <a:r>
              <a:rPr lang="en-US" sz="2400" smtClean="0">
                <a:ea typeface="ＭＳ Ｐゴシック" pitchFamily="34" charset="-128"/>
              </a:rPr>
              <a:t>For additional information, contact co-chairpersons</a:t>
            </a:r>
          </a:p>
          <a:p>
            <a:pPr eaLnBrk="1" hangingPunct="1">
              <a:buFont typeface="Georgia" pitchFamily="18" charset="0"/>
              <a:buNone/>
            </a:pPr>
            <a:r>
              <a:rPr lang="en-US" sz="2400" smtClean="0">
                <a:ea typeface="ＭＳ Ｐゴシック" pitchFamily="34" charset="-128"/>
              </a:rPr>
              <a:t>	Randy LaBonte (</a:t>
            </a:r>
            <a:r>
              <a:rPr lang="en-US" sz="2400" smtClean="0">
                <a:ea typeface="ＭＳ Ｐゴシック" pitchFamily="34" charset="-128"/>
                <a:hlinkClick r:id="rId2"/>
              </a:rPr>
              <a:t>rlabonte@shaw.ca</a:t>
            </a:r>
            <a:r>
              <a:rPr lang="en-US" sz="2400" smtClean="0">
                <a:ea typeface="ＭＳ Ｐゴシック" pitchFamily="34" charset="-128"/>
              </a:rPr>
              <a:t>)</a:t>
            </a:r>
          </a:p>
          <a:p>
            <a:pPr eaLnBrk="1" hangingPunct="1">
              <a:buFont typeface="Georgia" pitchFamily="18" charset="0"/>
              <a:buNone/>
            </a:pPr>
            <a:r>
              <a:rPr lang="en-US" sz="2400" smtClean="0">
                <a:ea typeface="ＭＳ Ｐゴシック" pitchFamily="34" charset="-128"/>
              </a:rPr>
              <a:t>	Kevin Viau (</a:t>
            </a:r>
            <a:r>
              <a:rPr lang="en-US" sz="2400" smtClean="0">
                <a:ea typeface="ＭＳ Ｐゴシック" pitchFamily="34" charset="-128"/>
                <a:hlinkClick r:id="rId3"/>
              </a:rPr>
              <a:t>kviau@edynamiclearning.com</a:t>
            </a:r>
            <a:r>
              <a:rPr lang="en-US" sz="2400" smtClean="0">
                <a:ea typeface="ＭＳ Ｐゴシック" pitchFamily="34" charset="-128"/>
              </a:rPr>
              <a:t>) </a:t>
            </a:r>
          </a:p>
        </p:txBody>
      </p:sp>
    </p:spTree>
    <p:extLst>
      <p:ext uri="{BB962C8B-B14F-4D97-AF65-F5344CB8AC3E}">
        <p14:creationId xmlns:p14="http://schemas.microsoft.com/office/powerpoint/2010/main" xmlns="" val="283219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47650" y="274638"/>
            <a:ext cx="8763000" cy="1143000"/>
          </a:xfrm>
        </p:spPr>
        <p:txBody>
          <a:bodyPr>
            <a:noAutofit/>
          </a:bodyPr>
          <a:lstStyle/>
          <a:p>
            <a:pPr eaLnBrk="1" hangingPunct="1"/>
            <a:r>
              <a:rPr lang="en-US" sz="3600" dirty="0" smtClean="0">
                <a:ea typeface="ＭＳ Ｐゴシック" pitchFamily="34" charset="-128"/>
              </a:rPr>
              <a:t>What if my region or state doesn’t have a committee? How can I start one?</a:t>
            </a:r>
          </a:p>
        </p:txBody>
      </p:sp>
      <p:sp>
        <p:nvSpPr>
          <p:cNvPr id="15363" name="Content Placeholder 2"/>
          <p:cNvSpPr>
            <a:spLocks noGrp="1"/>
          </p:cNvSpPr>
          <p:nvPr>
            <p:ph idx="1"/>
          </p:nvPr>
        </p:nvSpPr>
        <p:spPr>
          <a:xfrm>
            <a:off x="457200" y="1847850"/>
            <a:ext cx="8229600" cy="3983038"/>
          </a:xfrm>
        </p:spPr>
        <p:txBody>
          <a:bodyPr/>
          <a:lstStyle/>
          <a:p>
            <a:pPr eaLnBrk="1" hangingPunct="1"/>
            <a:r>
              <a:rPr lang="en-US" sz="2400" dirty="0" smtClean="0">
                <a:ea typeface="ＭＳ Ｐゴシック" pitchFamily="34" charset="-128"/>
              </a:rPr>
              <a:t>To start a regional or state committee, it’s as easy as contacting </a:t>
            </a:r>
            <a:r>
              <a:rPr lang="en-US" sz="2400" i="1" dirty="0" smtClean="0">
                <a:ea typeface="ＭＳ Ｐゴシック" pitchFamily="34" charset="-128"/>
              </a:rPr>
              <a:t>i</a:t>
            </a:r>
            <a:r>
              <a:rPr lang="en-US" sz="2400" dirty="0" smtClean="0">
                <a:ea typeface="ＭＳ Ｐゴシック" pitchFamily="34" charset="-128"/>
              </a:rPr>
              <a:t>NACOL.</a:t>
            </a:r>
          </a:p>
          <a:p>
            <a:pPr eaLnBrk="1" hangingPunct="1"/>
            <a:r>
              <a:rPr lang="en-US" sz="2400" i="1" dirty="0" smtClean="0">
                <a:ea typeface="ＭＳ Ｐゴシック" pitchFamily="34" charset="-128"/>
              </a:rPr>
              <a:t>i</a:t>
            </a:r>
            <a:r>
              <a:rPr lang="en-US" sz="2400" dirty="0" smtClean="0">
                <a:ea typeface="ＭＳ Ｐゴシック" pitchFamily="34" charset="-128"/>
              </a:rPr>
              <a:t>NACOL will then help you send out information via email or the </a:t>
            </a:r>
            <a:r>
              <a:rPr lang="en-US" sz="2400" i="1" dirty="0" smtClean="0">
                <a:ea typeface="ＭＳ Ｐゴシック" pitchFamily="34" charset="-128"/>
              </a:rPr>
              <a:t>i</a:t>
            </a:r>
            <a:r>
              <a:rPr lang="en-US" sz="2400" dirty="0" smtClean="0">
                <a:ea typeface="ＭＳ Ｐゴシック" pitchFamily="34" charset="-128"/>
              </a:rPr>
              <a:t>NACOL website to see if others in your state or region are interested in starting a committee.  </a:t>
            </a:r>
          </a:p>
          <a:p>
            <a:pPr eaLnBrk="1" hangingPunct="1"/>
            <a:r>
              <a:rPr lang="en-US" sz="2400" i="1" dirty="0" smtClean="0">
                <a:ea typeface="ＭＳ Ｐゴシック" pitchFamily="34" charset="-128"/>
              </a:rPr>
              <a:t>i</a:t>
            </a:r>
            <a:r>
              <a:rPr lang="en-US" sz="2400" dirty="0" smtClean="0">
                <a:ea typeface="ＭＳ Ｐゴシック" pitchFamily="34" charset="-128"/>
              </a:rPr>
              <a:t>NACOL will help provide tools to conduct your meetings, such as the use of Elluminate or Phone conferencing.</a:t>
            </a:r>
          </a:p>
          <a:p>
            <a:pPr eaLnBrk="1" hangingPunct="1"/>
            <a:r>
              <a:rPr lang="en-US" sz="2400" dirty="0" smtClean="0">
                <a:ea typeface="ＭＳ Ｐゴシック" pitchFamily="34" charset="-128"/>
              </a:rPr>
              <a:t>Another great source of information is to contact existing committees to see how they got started.</a:t>
            </a:r>
          </a:p>
        </p:txBody>
      </p:sp>
    </p:spTree>
    <p:extLst>
      <p:ext uri="{BB962C8B-B14F-4D97-AF65-F5344CB8AC3E}">
        <p14:creationId xmlns:p14="http://schemas.microsoft.com/office/powerpoint/2010/main" xmlns="" val="606124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i="1" smtClean="0">
                <a:ea typeface="ＭＳ Ｐゴシック" pitchFamily="-105" charset="-128"/>
              </a:rPr>
              <a:t>i</a:t>
            </a:r>
            <a:r>
              <a:rPr lang="en-US" smtClean="0">
                <a:ea typeface="ＭＳ Ｐゴシック" pitchFamily="-105" charset="-128"/>
              </a:rPr>
              <a:t>NACOL Programs and Services</a:t>
            </a:r>
          </a:p>
        </p:txBody>
      </p:sp>
      <p:sp>
        <p:nvSpPr>
          <p:cNvPr id="14339" name="Content Placeholder 2"/>
          <p:cNvSpPr>
            <a:spLocks noGrp="1"/>
          </p:cNvSpPr>
          <p:nvPr>
            <p:ph idx="1"/>
          </p:nvPr>
        </p:nvSpPr>
        <p:spPr>
          <a:xfrm>
            <a:off x="457200" y="1304925"/>
            <a:ext cx="8229600" cy="4525963"/>
          </a:xfrm>
        </p:spPr>
        <p:txBody>
          <a:bodyPr>
            <a:normAutofit lnSpcReduction="10000"/>
          </a:bodyPr>
          <a:lstStyle/>
          <a:p>
            <a:r>
              <a:rPr lang="en-US" i="1" dirty="0" smtClean="0">
                <a:ea typeface="ＭＳ Ｐゴシック" pitchFamily="-105" charset="-128"/>
              </a:rPr>
              <a:t>i</a:t>
            </a:r>
            <a:r>
              <a:rPr lang="en-US" dirty="0" smtClean="0">
                <a:ea typeface="ＭＳ Ｐゴシック" pitchFamily="-105" charset="-128"/>
              </a:rPr>
              <a:t>NACOL </a:t>
            </a:r>
            <a:endParaRPr lang="en-US" i="1" dirty="0" smtClean="0">
              <a:ea typeface="ＭＳ Ｐゴシック" pitchFamily="-105" charset="-128"/>
            </a:endParaRPr>
          </a:p>
          <a:p>
            <a:r>
              <a:rPr lang="en-US" i="1" dirty="0" smtClean="0">
                <a:ea typeface="ＭＳ Ｐゴシック" pitchFamily="-105" charset="-128"/>
              </a:rPr>
              <a:t>i</a:t>
            </a:r>
            <a:r>
              <a:rPr lang="en-US" dirty="0" smtClean="0">
                <a:ea typeface="ＭＳ Ｐゴシック" pitchFamily="-105" charset="-128"/>
              </a:rPr>
              <a:t>NACOL Membership Benefits</a:t>
            </a:r>
          </a:p>
          <a:p>
            <a:r>
              <a:rPr lang="en-US" dirty="0" smtClean="0">
                <a:ea typeface="ＭＳ Ｐゴシック" pitchFamily="-105" charset="-128"/>
              </a:rPr>
              <a:t>Webinars &amp; VSS</a:t>
            </a:r>
          </a:p>
          <a:p>
            <a:r>
              <a:rPr lang="en-US" dirty="0" smtClean="0">
                <a:ea typeface="ＭＳ Ｐゴシック" pitchFamily="-105" charset="-128"/>
              </a:rPr>
              <a:t>Committees</a:t>
            </a:r>
          </a:p>
          <a:p>
            <a:r>
              <a:rPr lang="en-US" dirty="0" smtClean="0">
                <a:ea typeface="ＭＳ Ｐゴシック" pitchFamily="-105" charset="-128"/>
              </a:rPr>
              <a:t>SIGs and Affiliates</a:t>
            </a:r>
          </a:p>
          <a:p>
            <a:r>
              <a:rPr lang="en-US" dirty="0" smtClean="0">
                <a:ea typeface="ＭＳ Ｐゴシック" pitchFamily="-105" charset="-128"/>
              </a:rPr>
              <a:t>Regional Committees</a:t>
            </a:r>
          </a:p>
          <a:p>
            <a:r>
              <a:rPr lang="en-US" dirty="0" smtClean="0">
                <a:ea typeface="ＭＳ Ｐゴシック" pitchFamily="-105" charset="-128"/>
              </a:rPr>
              <a:t>Needs Assessment</a:t>
            </a:r>
          </a:p>
          <a:p>
            <a:r>
              <a:rPr lang="en-US" dirty="0" smtClean="0">
                <a:ea typeface="ＭＳ Ｐゴシック" pitchFamily="-105" charset="-128"/>
              </a:rPr>
              <a:t>Course Reviews</a:t>
            </a:r>
          </a:p>
        </p:txBody>
      </p:sp>
    </p:spTree>
    <p:extLst>
      <p:ext uri="{BB962C8B-B14F-4D97-AF65-F5344CB8AC3E}">
        <p14:creationId xmlns:p14="http://schemas.microsoft.com/office/powerpoint/2010/main" xmlns="" val="1540302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457200"/>
            <a:ext cx="8229600" cy="990600"/>
          </a:xfrm>
        </p:spPr>
        <p:txBody>
          <a:bodyPr/>
          <a:lstStyle/>
          <a:p>
            <a:pPr eaLnBrk="1" hangingPunct="1"/>
            <a:r>
              <a:rPr lang="en-US" dirty="0" smtClean="0">
                <a:ea typeface="ＭＳ Ｐゴシック" pitchFamily="34" charset="-128"/>
              </a:rPr>
              <a:t>iNACOL Needs Assessment</a:t>
            </a:r>
          </a:p>
        </p:txBody>
      </p:sp>
      <p:sp>
        <p:nvSpPr>
          <p:cNvPr id="4099" name="Content Placeholder 2"/>
          <p:cNvSpPr>
            <a:spLocks noGrp="1"/>
          </p:cNvSpPr>
          <p:nvPr>
            <p:ph idx="1"/>
          </p:nvPr>
        </p:nvSpPr>
        <p:spPr>
          <a:xfrm>
            <a:off x="457200" y="1457325"/>
            <a:ext cx="8229600" cy="4525963"/>
          </a:xfrm>
        </p:spPr>
        <p:txBody>
          <a:bodyPr>
            <a:normAutofit/>
          </a:bodyPr>
          <a:lstStyle/>
          <a:p>
            <a:r>
              <a:rPr lang="en-US" dirty="0" smtClean="0">
                <a:ea typeface="ＭＳ Ｐゴシック" pitchFamily="34" charset="-128"/>
              </a:rPr>
              <a:t>Assists programs with identifying the specific courses, services, and needs that can be met through online learning.</a:t>
            </a:r>
          </a:p>
          <a:p>
            <a:r>
              <a:rPr lang="en-US" dirty="0" smtClean="0">
                <a:ea typeface="ＭＳ Ｐゴシック" pitchFamily="34" charset="-128"/>
              </a:rPr>
              <a:t>Comprehensive survey process that targets educational leaders, school contacts, and students.</a:t>
            </a:r>
          </a:p>
          <a:p>
            <a:r>
              <a:rPr lang="en-US" dirty="0" smtClean="0">
                <a:ea typeface="ＭＳ Ｐゴシック" pitchFamily="34" charset="-128"/>
              </a:rPr>
              <a:t>Customized surveying to meet your needs</a:t>
            </a:r>
          </a:p>
          <a:p>
            <a:pPr eaLnBrk="1" hangingPunct="1">
              <a:buFont typeface="Georgia" pitchFamily="18" charset="0"/>
              <a:buNone/>
            </a:pPr>
            <a:endParaRPr lang="en-US" dirty="0" smtClean="0">
              <a:ea typeface="ＭＳ Ｐゴシック" pitchFamily="34" charset="-128"/>
            </a:endParaRPr>
          </a:p>
        </p:txBody>
      </p:sp>
    </p:spTree>
    <p:extLst>
      <p:ext uri="{BB962C8B-B14F-4D97-AF65-F5344CB8AC3E}">
        <p14:creationId xmlns:p14="http://schemas.microsoft.com/office/powerpoint/2010/main" xmlns="" val="654881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466725"/>
            <a:ext cx="8229600" cy="990600"/>
          </a:xfrm>
        </p:spPr>
        <p:txBody>
          <a:bodyPr/>
          <a:lstStyle/>
          <a:p>
            <a:pPr eaLnBrk="1" hangingPunct="1"/>
            <a:r>
              <a:rPr lang="en-US" dirty="0" smtClean="0">
                <a:ea typeface="ＭＳ Ｐゴシック" pitchFamily="34" charset="-128"/>
              </a:rPr>
              <a:t>iNACOL Needs Assessment</a:t>
            </a:r>
          </a:p>
        </p:txBody>
      </p:sp>
      <p:sp>
        <p:nvSpPr>
          <p:cNvPr id="5123" name="Content Placeholder 2"/>
          <p:cNvSpPr>
            <a:spLocks noGrp="1"/>
          </p:cNvSpPr>
          <p:nvPr>
            <p:ph idx="1"/>
          </p:nvPr>
        </p:nvSpPr>
        <p:spPr/>
        <p:txBody>
          <a:bodyPr/>
          <a:lstStyle/>
          <a:p>
            <a:pPr eaLnBrk="1" hangingPunct="1">
              <a:buFont typeface="Georgia" pitchFamily="18" charset="0"/>
              <a:buNone/>
            </a:pPr>
            <a:r>
              <a:rPr lang="en-US" smtClean="0">
                <a:ea typeface="ＭＳ Ｐゴシック" pitchFamily="34" charset="-128"/>
              </a:rPr>
              <a:t>Benefits your program will receive:</a:t>
            </a:r>
          </a:p>
          <a:p>
            <a:pPr eaLnBrk="1" hangingPunct="1">
              <a:buFont typeface="Georgia" pitchFamily="18" charset="0"/>
              <a:buNone/>
            </a:pPr>
            <a:endParaRPr lang="en-US" sz="1800" smtClean="0">
              <a:ea typeface="ＭＳ Ｐゴシック" pitchFamily="34" charset="-128"/>
            </a:endParaRPr>
          </a:p>
          <a:p>
            <a:pPr eaLnBrk="1" hangingPunct="1"/>
            <a:r>
              <a:rPr lang="en-US" sz="1800" smtClean="0">
                <a:ea typeface="ＭＳ Ｐゴシック" pitchFamily="34" charset="-128"/>
              </a:rPr>
              <a:t>Provides a “voice” for local school leaders and students to share their thoughts as to the courses and services that they would like available through an online environment.</a:t>
            </a:r>
          </a:p>
          <a:p>
            <a:pPr eaLnBrk="1" hangingPunct="1"/>
            <a:r>
              <a:rPr lang="en-US" sz="1800" smtClean="0">
                <a:ea typeface="ＭＳ Ｐゴシック" pitchFamily="34" charset="-128"/>
              </a:rPr>
              <a:t>Provides the leaders of online programs with data and feedback that can be shared with key stakeholders when articulating the reasons for why it is important to support online learning</a:t>
            </a:r>
          </a:p>
          <a:p>
            <a:pPr eaLnBrk="1" hangingPunct="1"/>
            <a:r>
              <a:rPr lang="en-US" sz="1800" smtClean="0">
                <a:ea typeface="ＭＳ Ｐゴシック" pitchFamily="34" charset="-128"/>
              </a:rPr>
              <a:t>Helps provide awareness of your program with local school leaders, educators, students, and parents.</a:t>
            </a:r>
          </a:p>
          <a:p>
            <a:pPr eaLnBrk="1" hangingPunct="1"/>
            <a:endParaRPr lang="en-US" sz="1800" smtClean="0">
              <a:ea typeface="ＭＳ Ｐゴシック" pitchFamily="34" charset="-128"/>
            </a:endParaRPr>
          </a:p>
        </p:txBody>
      </p:sp>
    </p:spTree>
    <p:extLst>
      <p:ext uri="{BB962C8B-B14F-4D97-AF65-F5344CB8AC3E}">
        <p14:creationId xmlns:p14="http://schemas.microsoft.com/office/powerpoint/2010/main" xmlns="" val="2395847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504825"/>
            <a:ext cx="8229600" cy="990600"/>
          </a:xfrm>
        </p:spPr>
        <p:txBody>
          <a:bodyPr/>
          <a:lstStyle/>
          <a:p>
            <a:pPr eaLnBrk="1" hangingPunct="1"/>
            <a:r>
              <a:rPr lang="en-US" dirty="0" smtClean="0">
                <a:ea typeface="ＭＳ Ｐゴシック" pitchFamily="34" charset="-128"/>
              </a:rPr>
              <a:t>iNACOL Needs Assessment</a:t>
            </a:r>
          </a:p>
        </p:txBody>
      </p:sp>
      <p:sp>
        <p:nvSpPr>
          <p:cNvPr id="6147" name="Content Placeholder 2"/>
          <p:cNvSpPr>
            <a:spLocks noGrp="1"/>
          </p:cNvSpPr>
          <p:nvPr>
            <p:ph idx="1"/>
          </p:nvPr>
        </p:nvSpPr>
        <p:spPr>
          <a:xfrm>
            <a:off x="457200" y="1114425"/>
            <a:ext cx="8229600" cy="1143000"/>
          </a:xfrm>
        </p:spPr>
        <p:txBody>
          <a:bodyPr/>
          <a:lstStyle/>
          <a:p>
            <a:pPr algn="ctr" eaLnBrk="1" hangingPunct="1">
              <a:buFont typeface="Georgia" pitchFamily="18" charset="0"/>
              <a:buNone/>
            </a:pPr>
            <a:r>
              <a:rPr lang="en-US" dirty="0" smtClean="0">
                <a:ea typeface="ＭＳ Ｐゴシック" pitchFamily="34" charset="-128"/>
              </a:rPr>
              <a:t>	</a:t>
            </a:r>
            <a:r>
              <a:rPr lang="en-US" sz="2000" dirty="0" smtClean="0">
                <a:ea typeface="ＭＳ Ｐゴシック" pitchFamily="34" charset="-128"/>
              </a:rPr>
              <a:t>iNACOL brings experience in every aspect of</a:t>
            </a:r>
            <a:br>
              <a:rPr lang="en-US" sz="2000" dirty="0" smtClean="0">
                <a:ea typeface="ＭＳ Ｐゴシック" pitchFamily="34" charset="-128"/>
              </a:rPr>
            </a:br>
            <a:r>
              <a:rPr lang="en-US" sz="2000" dirty="0" smtClean="0">
                <a:ea typeface="ＭＳ Ｐゴシック" pitchFamily="34" charset="-128"/>
              </a:rPr>
              <a:t> starting and maintaining a high quality online program</a:t>
            </a:r>
          </a:p>
          <a:p>
            <a:pPr algn="ctr" eaLnBrk="1" hangingPunct="1">
              <a:buFont typeface="Georgia" pitchFamily="18" charset="0"/>
              <a:buNone/>
            </a:pPr>
            <a:endParaRPr lang="en-US" sz="1600" dirty="0" smtClean="0">
              <a:ea typeface="ＭＳ Ｐゴシック" pitchFamily="34" charset="-128"/>
            </a:endParaRPr>
          </a:p>
          <a:p>
            <a:pPr eaLnBrk="1" hangingPunct="1">
              <a:buFont typeface="Georgia" pitchFamily="18" charset="0"/>
              <a:buNone/>
            </a:pPr>
            <a:endParaRPr lang="en-US" dirty="0" smtClean="0">
              <a:ea typeface="ＭＳ Ｐゴシック" pitchFamily="34" charset="-128"/>
            </a:endParaRPr>
          </a:p>
        </p:txBody>
      </p:sp>
      <p:pic>
        <p:nvPicPr>
          <p:cNvPr id="6148" name="Picture 3" descr="C:\Users\Bruce\Documents\Friend Consulting LLC\NCAIS\Logos\NCAIS Logo Full.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936750" y="2357438"/>
            <a:ext cx="1676400" cy="1120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graphicFrame>
        <p:nvGraphicFramePr>
          <p:cNvPr id="6150" name="Object 4"/>
          <p:cNvGraphicFramePr>
            <a:graphicFrameLocks noChangeAspect="1"/>
          </p:cNvGraphicFramePr>
          <p:nvPr>
            <p:extLst>
              <p:ext uri="{D42A27DB-BD31-4B8C-83A1-F6EECF244321}">
                <p14:modId xmlns:p14="http://schemas.microsoft.com/office/powerpoint/2010/main" xmlns="" val="2453739371"/>
              </p:ext>
            </p:extLst>
          </p:nvPr>
        </p:nvGraphicFramePr>
        <p:xfrm>
          <a:off x="5768975" y="4875213"/>
          <a:ext cx="1233488" cy="796925"/>
        </p:xfrm>
        <a:graphic>
          <a:graphicData uri="http://schemas.openxmlformats.org/presentationml/2006/ole">
            <p:oleObj spid="_x0000_s1028" r:id="rId5" imgW="4161905" imgH="2676899" progId="">
              <p:embed/>
            </p:oleObj>
          </a:graphicData>
        </a:graphic>
      </p:graphicFrame>
      <p:sp>
        <p:nvSpPr>
          <p:cNvPr id="615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sp>
        <p:nvSpPr>
          <p:cNvPr id="615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pic>
        <p:nvPicPr>
          <p:cNvPr id="6153" name="Picture 10" descr="C:\Users\Bruce\Documents\NACOL\Needs Assessment\Tennessee\Tennessee Logo.jp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6191250" y="3516313"/>
            <a:ext cx="1358900" cy="1049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5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pic>
        <p:nvPicPr>
          <p:cNvPr id="6155" name="Picture 13" descr="C:\Users\Bruce\Documents\NACOL\Needs Assessment\South Carolina\SC Logo.gif"/>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613150" y="2212975"/>
            <a:ext cx="2971800" cy="666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6" name="Picture 14" descr="C:\Users\Bruce\Documents\NACOL\Needs Assessment\New Mexico\NMLN-3-color-logo.GIF"/>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7905750" y="3419475"/>
            <a:ext cx="779463" cy="100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7" name="Picture 15" descr="C:\Users\Bruce\Documents\NACOL\Needs Assessment\Mississippi\Mississippi Virtual Logo.bmp"/>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2341563" y="5284788"/>
            <a:ext cx="3127375"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8" name="Picture 16" descr="C:\Users\Bruce\Documents\NACOL\Needs Assessment\Michigan\Logos\mde_logo_bk_txt_trans.gif"/>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3335338" y="4071938"/>
            <a:ext cx="21336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9" name="Picture 17" descr="C:\Users\Bruce\Documents\NACOL\Needs Assessment\Kentucky\KY Logo.jpg"/>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323850" y="1971675"/>
            <a:ext cx="990600" cy="1273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0" name="Picture 18" descr="C:\Users\Bruce\Documents\NACOL\Needs Assessment\Hawaii\Logos\DOELOGO.gif"/>
          <p:cNvPicPr>
            <a:picLocks noChangeAspect="1" noChangeArrowheads="1"/>
          </p:cNvPicPr>
          <p:nvPr/>
        </p:nvPicPr>
        <p:blipFill>
          <a:blip r:embed="rId12">
            <a:extLst>
              <a:ext uri="{28A0092B-C50C-407E-A947-70E740481C1C}">
                <a14:useLocalDpi xmlns:a14="http://schemas.microsoft.com/office/drawing/2010/main" xmlns="" val="0"/>
              </a:ext>
            </a:extLst>
          </a:blip>
          <a:srcRect/>
          <a:stretch>
            <a:fillRect/>
          </a:stretch>
        </p:blipFill>
        <p:spPr bwMode="auto">
          <a:xfrm>
            <a:off x="7686675" y="4692650"/>
            <a:ext cx="1219200" cy="1162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1" name="Picture 19" descr="C:\Users\Bruce\Documents\NACOL\Needs Assessment\Georgia\GA Virtual School Logo.png"/>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171450" y="3813175"/>
            <a:ext cx="2771775" cy="87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2" name="Picture 20" descr="C:\Users\Bruce\Documents\NACOL\Needs Assessment\Delaware\DCETLogo2007.jpg"/>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298450" y="5113338"/>
            <a:ext cx="1724025"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63" name="Picture 21" descr="C:\Users\Bruce\Documents\NACOL\Needs Assessment\Florida\Florida Virtual Logo.gif"/>
          <p:cNvPicPr>
            <a:picLocks noChangeAspect="1" noChangeArrowheads="1"/>
          </p:cNvPicPr>
          <p:nvPr/>
        </p:nvPicPr>
        <p:blipFill>
          <a:blip r:embed="rId15">
            <a:extLst>
              <a:ext uri="{28A0092B-C50C-407E-A947-70E740481C1C}">
                <a14:useLocalDpi xmlns:a14="http://schemas.microsoft.com/office/drawing/2010/main" xmlns="" val="0"/>
              </a:ext>
            </a:extLst>
          </a:blip>
          <a:srcRect/>
          <a:stretch>
            <a:fillRect/>
          </a:stretch>
        </p:blipFill>
        <p:spPr bwMode="auto">
          <a:xfrm>
            <a:off x="3895725" y="3230563"/>
            <a:ext cx="1990725" cy="71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64"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p>
        </p:txBody>
      </p:sp>
      <p:pic>
        <p:nvPicPr>
          <p:cNvPr id="6165" name="Picture 21" descr="C:\Documents and Settings\brfrie\My Documents\My Pictures\ACPS.gif"/>
          <p:cNvPicPr>
            <a:picLocks noChangeAspect="1" noChangeArrowheads="1"/>
          </p:cNvPicPr>
          <p:nvPr/>
        </p:nvPicPr>
        <p:blipFill>
          <a:blip r:embed="rId16">
            <a:extLst>
              <a:ext uri="{28A0092B-C50C-407E-A947-70E740481C1C}">
                <a14:useLocalDpi xmlns:a14="http://schemas.microsoft.com/office/drawing/2010/main" xmlns="" val="0"/>
              </a:ext>
            </a:extLst>
          </a:blip>
          <a:srcRect/>
          <a:stretch>
            <a:fillRect/>
          </a:stretch>
        </p:blipFill>
        <p:spPr bwMode="auto">
          <a:xfrm>
            <a:off x="5573713" y="2836863"/>
            <a:ext cx="2857500"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87405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304800"/>
            <a:ext cx="9144000" cy="1066800"/>
          </a:xfrm>
        </p:spPr>
        <p:txBody>
          <a:bodyPr>
            <a:normAutofit/>
          </a:bodyPr>
          <a:lstStyle/>
          <a:p>
            <a:pPr eaLnBrk="1" hangingPunct="1"/>
            <a:r>
              <a:rPr lang="en-US" sz="3600" dirty="0" smtClean="0">
                <a:ea typeface="ＭＳ Ｐゴシック" pitchFamily="-105" charset="-128"/>
              </a:rPr>
              <a:t>What the </a:t>
            </a:r>
            <a:r>
              <a:rPr lang="en-US" sz="3600" dirty="0" smtClean="0">
                <a:ea typeface="ＭＳ Ｐゴシック" pitchFamily="-105" charset="-128"/>
              </a:rPr>
              <a:t>course review </a:t>
            </a:r>
            <a:r>
              <a:rPr lang="en-US" sz="3600" dirty="0" smtClean="0">
                <a:ea typeface="ＭＳ Ｐゴシック" pitchFamily="-105" charset="-128"/>
              </a:rPr>
              <a:t>process is &amp; isn’t</a:t>
            </a:r>
          </a:p>
        </p:txBody>
      </p:sp>
      <p:sp>
        <p:nvSpPr>
          <p:cNvPr id="6147" name="Content Placeholder 2"/>
          <p:cNvSpPr>
            <a:spLocks noGrp="1"/>
          </p:cNvSpPr>
          <p:nvPr>
            <p:ph idx="1"/>
          </p:nvPr>
        </p:nvSpPr>
        <p:spPr>
          <a:xfrm>
            <a:off x="0" y="1143000"/>
            <a:ext cx="9144000" cy="4572000"/>
          </a:xfrm>
        </p:spPr>
        <p:txBody>
          <a:bodyPr>
            <a:normAutofit fontScale="92500" lnSpcReduction="20000"/>
          </a:bodyPr>
          <a:lstStyle/>
          <a:p>
            <a:pPr eaLnBrk="1" hangingPunct="1"/>
            <a:r>
              <a:rPr lang="en-US" dirty="0" smtClean="0">
                <a:ea typeface="ＭＳ Ｐゴシック" pitchFamily="-105" charset="-128"/>
              </a:rPr>
              <a:t>The </a:t>
            </a:r>
            <a:r>
              <a:rPr lang="en-US" dirty="0" smtClean="0">
                <a:ea typeface="ＭＳ Ｐゴシック" pitchFamily="-105" charset="-128"/>
              </a:rPr>
              <a:t>course review </a:t>
            </a:r>
            <a:r>
              <a:rPr lang="en-US" dirty="0" smtClean="0">
                <a:ea typeface="ＭＳ Ｐゴシック" pitchFamily="-105" charset="-128"/>
              </a:rPr>
              <a:t>process IS:</a:t>
            </a:r>
          </a:p>
          <a:p>
            <a:pPr lvl="1" eaLnBrk="1" hangingPunct="1"/>
            <a:r>
              <a:rPr lang="en-US" dirty="0" smtClean="0">
                <a:ea typeface="ＭＳ Ｐゴシック" pitchFamily="-105" charset="-128"/>
              </a:rPr>
              <a:t>An independent assessment of how the course meets the iNACOL National Standards of Quality for Online Courses</a:t>
            </a:r>
          </a:p>
          <a:p>
            <a:pPr lvl="1" eaLnBrk="1" hangingPunct="1"/>
            <a:r>
              <a:rPr lang="en-US" dirty="0" smtClean="0">
                <a:ea typeface="ＭＳ Ｐゴシック" pitchFamily="-105" charset="-128"/>
              </a:rPr>
              <a:t>An opportunity to provide constructive feedback to the client</a:t>
            </a:r>
          </a:p>
          <a:p>
            <a:pPr lvl="1" eaLnBrk="1" hangingPunct="1"/>
            <a:r>
              <a:rPr lang="en-US" dirty="0" smtClean="0">
                <a:ea typeface="ＭＳ Ｐゴシック" pitchFamily="-105" charset="-128"/>
              </a:rPr>
              <a:t>A possible opportunity for the client to receive confirmation of their course quality</a:t>
            </a:r>
          </a:p>
          <a:p>
            <a:pPr eaLnBrk="1" hangingPunct="1"/>
            <a:r>
              <a:rPr lang="en-US" dirty="0" smtClean="0">
                <a:ea typeface="ＭＳ Ｐゴシック" pitchFamily="-105" charset="-128"/>
              </a:rPr>
              <a:t>The </a:t>
            </a:r>
            <a:r>
              <a:rPr lang="en-US" dirty="0" smtClean="0">
                <a:ea typeface="ＭＳ Ｐゴシック" pitchFamily="-105" charset="-128"/>
              </a:rPr>
              <a:t>course review </a:t>
            </a:r>
            <a:r>
              <a:rPr lang="en-US" dirty="0" smtClean="0">
                <a:ea typeface="ＭＳ Ｐゴシック" pitchFamily="-105" charset="-128"/>
              </a:rPr>
              <a:t>process ISN’T:</a:t>
            </a:r>
          </a:p>
          <a:p>
            <a:pPr lvl="1" eaLnBrk="1" hangingPunct="1"/>
            <a:r>
              <a:rPr lang="en-US" dirty="0" smtClean="0">
                <a:ea typeface="ＭＳ Ｐゴシック" pitchFamily="-105" charset="-128"/>
              </a:rPr>
              <a:t>A certification that the course(s) meet the iNACOL standards</a:t>
            </a:r>
          </a:p>
          <a:p>
            <a:pPr lvl="1" eaLnBrk="1" hangingPunct="1"/>
            <a:r>
              <a:rPr lang="en-US" dirty="0" smtClean="0">
                <a:ea typeface="ＭＳ Ｐゴシック" pitchFamily="-105" charset="-128"/>
              </a:rPr>
              <a:t>A “Good Housekeeping seal of approval”</a:t>
            </a:r>
          </a:p>
        </p:txBody>
      </p:sp>
    </p:spTree>
    <p:extLst>
      <p:ext uri="{BB962C8B-B14F-4D97-AF65-F5344CB8AC3E}">
        <p14:creationId xmlns:p14="http://schemas.microsoft.com/office/powerpoint/2010/main" xmlns="" val="226673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Reasons Organizations Choose to Utilize Course Review Service</a:t>
            </a:r>
            <a:endParaRPr lang="en-US" dirty="0"/>
          </a:p>
        </p:txBody>
      </p:sp>
      <p:sp>
        <p:nvSpPr>
          <p:cNvPr id="3" name="Content Placeholder 2"/>
          <p:cNvSpPr>
            <a:spLocks noGrp="1"/>
          </p:cNvSpPr>
          <p:nvPr>
            <p:ph idx="1"/>
          </p:nvPr>
        </p:nvSpPr>
        <p:spPr>
          <a:xfrm>
            <a:off x="0" y="1613079"/>
            <a:ext cx="9144000" cy="4525963"/>
          </a:xfrm>
        </p:spPr>
        <p:txBody>
          <a:bodyPr>
            <a:normAutofit/>
          </a:bodyPr>
          <a:lstStyle/>
          <a:p>
            <a:r>
              <a:rPr lang="en-US" dirty="0" smtClean="0"/>
              <a:t>Input for course improvement</a:t>
            </a:r>
          </a:p>
          <a:p>
            <a:pPr lvl="1"/>
            <a:r>
              <a:rPr lang="en-US" dirty="0" smtClean="0"/>
              <a:t>Some organizations utilize the information provided as input to improve the quality of their courses and choose to not share the review information externally. These organizations typically choose to have a small number of courses reviewed and use this input to modify their course development process and as a template to improve all of their existing courses. </a:t>
            </a:r>
          </a:p>
        </p:txBody>
      </p:sp>
    </p:spTree>
    <p:extLst>
      <p:ext uri="{BB962C8B-B14F-4D97-AF65-F5344CB8AC3E}">
        <p14:creationId xmlns:p14="http://schemas.microsoft.com/office/powerpoint/2010/main" xmlns="" val="1306969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Reasons Organizations Choose to Utilize Course Review Service</a:t>
            </a:r>
            <a:endParaRPr lang="en-US" dirty="0"/>
          </a:p>
        </p:txBody>
      </p:sp>
      <p:sp>
        <p:nvSpPr>
          <p:cNvPr id="3" name="Content Placeholder 2"/>
          <p:cNvSpPr>
            <a:spLocks noGrp="1"/>
          </p:cNvSpPr>
          <p:nvPr>
            <p:ph idx="1"/>
          </p:nvPr>
        </p:nvSpPr>
        <p:spPr>
          <a:xfrm>
            <a:off x="0" y="1561563"/>
            <a:ext cx="9144000" cy="4525963"/>
          </a:xfrm>
        </p:spPr>
        <p:txBody>
          <a:bodyPr>
            <a:normAutofit fontScale="92500" lnSpcReduction="10000"/>
          </a:bodyPr>
          <a:lstStyle/>
          <a:p>
            <a:r>
              <a:rPr lang="en-US" dirty="0" smtClean="0"/>
              <a:t>External Evaluation</a:t>
            </a:r>
          </a:p>
          <a:p>
            <a:pPr lvl="1"/>
            <a:r>
              <a:rPr lang="en-US" dirty="0" smtClean="0"/>
              <a:t>Other organizations utilize the course review process to validate their courses by utilizing the iNACOL course review process as an external evaluation. These organizations may choose to make the final report available publically and/or provide excerpts from the report when marketing their online courses. Some programs may have to satisfy state requirements related to course quality and will use this report as evidence that their courses meet the required standards. </a:t>
            </a:r>
          </a:p>
        </p:txBody>
      </p:sp>
    </p:spTree>
    <p:extLst>
      <p:ext uri="{BB962C8B-B14F-4D97-AF65-F5344CB8AC3E}">
        <p14:creationId xmlns:p14="http://schemas.microsoft.com/office/powerpoint/2010/main" xmlns="" val="4148705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226452"/>
            <a:ext cx="9144000" cy="1066800"/>
          </a:xfrm>
        </p:spPr>
        <p:txBody>
          <a:bodyPr/>
          <a:lstStyle/>
          <a:p>
            <a:pPr eaLnBrk="1" hangingPunct="1"/>
            <a:r>
              <a:rPr lang="en-US" dirty="0" smtClean="0">
                <a:ea typeface="ＭＳ Ｐゴシック" pitchFamily="-105" charset="-128"/>
              </a:rPr>
              <a:t>The Evaluation Rubric</a:t>
            </a:r>
          </a:p>
        </p:txBody>
      </p:sp>
      <p:sp>
        <p:nvSpPr>
          <p:cNvPr id="8195" name="Content Placeholder 2"/>
          <p:cNvSpPr>
            <a:spLocks noGrp="1"/>
          </p:cNvSpPr>
          <p:nvPr>
            <p:ph idx="1"/>
          </p:nvPr>
        </p:nvSpPr>
        <p:spPr>
          <a:xfrm>
            <a:off x="200025" y="1205247"/>
            <a:ext cx="9144000" cy="4572000"/>
          </a:xfrm>
        </p:spPr>
        <p:txBody>
          <a:bodyPr>
            <a:normAutofit fontScale="92500" lnSpcReduction="20000"/>
          </a:bodyPr>
          <a:lstStyle/>
          <a:p>
            <a:pPr eaLnBrk="1" hangingPunct="1"/>
            <a:r>
              <a:rPr lang="en-US" dirty="0" smtClean="0">
                <a:ea typeface="ＭＳ Ｐゴシック" pitchFamily="-105" charset="-128"/>
              </a:rPr>
              <a:t>0 Absent – component is missing</a:t>
            </a:r>
          </a:p>
          <a:p>
            <a:pPr eaLnBrk="1" hangingPunct="1"/>
            <a:r>
              <a:rPr lang="en-US" dirty="0" smtClean="0">
                <a:ea typeface="ＭＳ Ｐゴシック" pitchFamily="-105" charset="-128"/>
              </a:rPr>
              <a:t>1 Unsatisfactory – needs significant improvement</a:t>
            </a:r>
          </a:p>
          <a:p>
            <a:pPr eaLnBrk="1" hangingPunct="1"/>
            <a:r>
              <a:rPr lang="en-US" dirty="0" smtClean="0">
                <a:ea typeface="ＭＳ Ｐゴシック" pitchFamily="-105" charset="-128"/>
              </a:rPr>
              <a:t>2 Somewhat satisfactory – needs targeted improvements</a:t>
            </a:r>
          </a:p>
          <a:p>
            <a:pPr eaLnBrk="1" hangingPunct="1"/>
            <a:r>
              <a:rPr lang="en-US" dirty="0" smtClean="0">
                <a:ea typeface="ＭＳ Ｐゴシック" pitchFamily="-105" charset="-128"/>
              </a:rPr>
              <a:t>3 Satisfactory – discretionary improvements needed</a:t>
            </a:r>
          </a:p>
          <a:p>
            <a:pPr eaLnBrk="1" hangingPunct="1"/>
            <a:r>
              <a:rPr lang="en-US" dirty="0" smtClean="0">
                <a:ea typeface="ＭＳ Ｐゴシック" pitchFamily="-105" charset="-128"/>
              </a:rPr>
              <a:t>4 Very satisfactory – no improvement needed</a:t>
            </a:r>
          </a:p>
          <a:p>
            <a:pPr eaLnBrk="1" hangingPunct="1"/>
            <a:endParaRPr lang="en-US" dirty="0" smtClean="0">
              <a:ea typeface="ＭＳ Ｐゴシック" pitchFamily="-105" charset="-128"/>
            </a:endParaRPr>
          </a:p>
          <a:p>
            <a:pPr eaLnBrk="1" hangingPunct="1"/>
            <a:r>
              <a:rPr lang="en-US" i="1" dirty="0" smtClean="0">
                <a:ea typeface="ＭＳ Ｐゴシック" pitchFamily="-105" charset="-128"/>
              </a:rPr>
              <a:t>When reviewer provides a rating of 2 or less, comments must be provided</a:t>
            </a:r>
          </a:p>
        </p:txBody>
      </p:sp>
    </p:spTree>
    <p:extLst>
      <p:ext uri="{BB962C8B-B14F-4D97-AF65-F5344CB8AC3E}">
        <p14:creationId xmlns:p14="http://schemas.microsoft.com/office/powerpoint/2010/main" xmlns="" val="1669007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77968"/>
            <a:ext cx="9144000" cy="1066800"/>
          </a:xfrm>
        </p:spPr>
        <p:txBody>
          <a:bodyPr>
            <a:normAutofit fontScale="90000"/>
          </a:bodyPr>
          <a:lstStyle/>
          <a:p>
            <a:pPr eaLnBrk="1" hangingPunct="1"/>
            <a:r>
              <a:rPr lang="en-US" dirty="0" smtClean="0">
                <a:ea typeface="ＭＳ Ｐゴシック" pitchFamily="-105" charset="-128"/>
              </a:rPr>
              <a:t>Overview of Course Review Process</a:t>
            </a:r>
          </a:p>
        </p:txBody>
      </p:sp>
      <p:sp>
        <p:nvSpPr>
          <p:cNvPr id="5123" name="Content Placeholder 2"/>
          <p:cNvSpPr>
            <a:spLocks noGrp="1"/>
          </p:cNvSpPr>
          <p:nvPr>
            <p:ph idx="1"/>
          </p:nvPr>
        </p:nvSpPr>
        <p:spPr>
          <a:xfrm>
            <a:off x="0" y="1103288"/>
            <a:ext cx="9144000" cy="4743719"/>
          </a:xfrm>
        </p:spPr>
        <p:txBody>
          <a:bodyPr>
            <a:normAutofit fontScale="85000" lnSpcReduction="10000"/>
          </a:bodyPr>
          <a:lstStyle/>
          <a:p>
            <a:pPr eaLnBrk="1" hangingPunct="1"/>
            <a:r>
              <a:rPr lang="en-US" dirty="0" smtClean="0">
                <a:ea typeface="ＭＳ Ｐゴシック" pitchFamily="-105" charset="-128"/>
              </a:rPr>
              <a:t>Initial conversation(s) with client</a:t>
            </a:r>
          </a:p>
          <a:p>
            <a:pPr eaLnBrk="1" hangingPunct="1"/>
            <a:r>
              <a:rPr lang="en-US" dirty="0" smtClean="0">
                <a:ea typeface="ＭＳ Ｐゴシック" pitchFamily="-105" charset="-128"/>
              </a:rPr>
              <a:t>Formal contract established between iNACOL and client</a:t>
            </a:r>
          </a:p>
          <a:p>
            <a:pPr eaLnBrk="1" hangingPunct="1"/>
            <a:r>
              <a:rPr lang="en-US" dirty="0" smtClean="0">
                <a:ea typeface="ＭＳ Ｐゴシック" pitchFamily="-105" charset="-128"/>
              </a:rPr>
              <a:t>Survey provided to client that provides context and information to conduct course reviews</a:t>
            </a:r>
          </a:p>
          <a:p>
            <a:pPr eaLnBrk="1" hangingPunct="1"/>
            <a:r>
              <a:rPr lang="en-US" dirty="0" smtClean="0">
                <a:ea typeface="ＭＳ Ｐゴシック" pitchFamily="-105" charset="-128"/>
              </a:rPr>
              <a:t>Three course reviewers conduct independent course reviews (sometimes one reviewer is provided by organization requesting review)</a:t>
            </a:r>
          </a:p>
          <a:p>
            <a:pPr eaLnBrk="1" hangingPunct="1"/>
            <a:r>
              <a:rPr lang="en-US" dirty="0" smtClean="0">
                <a:ea typeface="ＭＳ Ｐゴシック" pitchFamily="-105" charset="-128"/>
              </a:rPr>
              <a:t>If there are significant differences in review results, project manager holds conversations with the reviewers to resolve differences</a:t>
            </a:r>
          </a:p>
          <a:p>
            <a:pPr eaLnBrk="1" hangingPunct="1"/>
            <a:r>
              <a:rPr lang="en-US" dirty="0" smtClean="0">
                <a:ea typeface="ＭＳ Ｐゴシック" pitchFamily="-105" charset="-128"/>
              </a:rPr>
              <a:t>Final report provided to client</a:t>
            </a:r>
          </a:p>
        </p:txBody>
      </p:sp>
    </p:spTree>
    <p:extLst>
      <p:ext uri="{BB962C8B-B14F-4D97-AF65-F5344CB8AC3E}">
        <p14:creationId xmlns:p14="http://schemas.microsoft.com/office/powerpoint/2010/main" xmlns="" val="713090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1" y="1161539"/>
            <a:ext cx="7044266" cy="2663278"/>
          </a:xfrm>
        </p:spPr>
        <p:txBody>
          <a:bodyPr/>
          <a:lstStyle/>
          <a:p>
            <a:r>
              <a:rPr lang="en-US" dirty="0" err="1" smtClean="0"/>
              <a:t>iNACOL</a:t>
            </a:r>
            <a:r>
              <a:rPr lang="en-US" dirty="0" smtClean="0"/>
              <a:t> Book Publishing </a:t>
            </a:r>
            <a:endParaRPr lang="en-US" dirty="0"/>
          </a:p>
        </p:txBody>
      </p:sp>
      <p:sp>
        <p:nvSpPr>
          <p:cNvPr id="3" name="Subtitle 2"/>
          <p:cNvSpPr>
            <a:spLocks noGrp="1"/>
          </p:cNvSpPr>
          <p:nvPr>
            <p:ph type="subTitle" idx="4294967295"/>
          </p:nvPr>
        </p:nvSpPr>
        <p:spPr>
          <a:xfrm>
            <a:off x="838199" y="2543175"/>
            <a:ext cx="8201025" cy="1752600"/>
          </a:xfrm>
          <a:prstGeom prst="rect">
            <a:avLst/>
          </a:prstGeom>
        </p:spPr>
        <p:txBody>
          <a:bodyPr/>
          <a:lstStyle/>
          <a:p>
            <a:r>
              <a:rPr lang="en-US" dirty="0" smtClean="0">
                <a:solidFill>
                  <a:schemeClr val="bg1"/>
                </a:solidFill>
              </a:rPr>
              <a:t>Dr. Richard E. </a:t>
            </a:r>
            <a:r>
              <a:rPr lang="en-US" dirty="0" err="1" smtClean="0">
                <a:solidFill>
                  <a:schemeClr val="bg1"/>
                </a:solidFill>
              </a:rPr>
              <a:t>Ferdig</a:t>
            </a:r>
            <a:endParaRPr lang="en-US" dirty="0" smtClean="0">
              <a:solidFill>
                <a:schemeClr val="bg1"/>
              </a:solidFill>
            </a:endParaRPr>
          </a:p>
          <a:p>
            <a:r>
              <a:rPr lang="en-US" dirty="0" smtClean="0">
                <a:solidFill>
                  <a:schemeClr val="bg1"/>
                </a:solidFill>
              </a:rPr>
              <a:t>RCET Research Professor &amp; Professor, IT</a:t>
            </a:r>
          </a:p>
          <a:p>
            <a:r>
              <a:rPr lang="en-US" dirty="0" smtClean="0">
                <a:solidFill>
                  <a:schemeClr val="bg1"/>
                </a:solidFill>
              </a:rPr>
              <a:t>Kent State University</a:t>
            </a:r>
            <a:endParaRPr lang="en-US" dirty="0">
              <a:solidFill>
                <a:schemeClr val="bg1"/>
              </a:solidFill>
            </a:endParaRPr>
          </a:p>
        </p:txBody>
      </p:sp>
      <p:pic>
        <p:nvPicPr>
          <p:cNvPr id="10" name="Picture 9" descr="rcet_small.png"/>
          <p:cNvPicPr>
            <a:picLocks noChangeAspect="1"/>
          </p:cNvPicPr>
          <p:nvPr/>
        </p:nvPicPr>
        <p:blipFill>
          <a:blip r:embed="rId2" cstate="print"/>
          <a:stretch>
            <a:fillRect/>
          </a:stretch>
        </p:blipFill>
        <p:spPr>
          <a:xfrm>
            <a:off x="3962400" y="5638800"/>
            <a:ext cx="1470731" cy="440668"/>
          </a:xfrm>
          <a:prstGeom prst="rect">
            <a:avLst/>
          </a:prstGeom>
        </p:spPr>
      </p:pic>
    </p:spTree>
    <p:extLst>
      <p:ext uri="{BB962C8B-B14F-4D97-AF65-F5344CB8AC3E}">
        <p14:creationId xmlns:p14="http://schemas.microsoft.com/office/powerpoint/2010/main" xmlns="" val="4118083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Content Placeholder 2"/>
          <p:cNvSpPr>
            <a:spLocks noGrp="1"/>
          </p:cNvSpPr>
          <p:nvPr>
            <p:ph idx="1"/>
          </p:nvPr>
        </p:nvSpPr>
        <p:spPr>
          <a:xfrm>
            <a:off x="457200" y="1484313"/>
            <a:ext cx="8291513" cy="4608512"/>
          </a:xfrm>
        </p:spPr>
        <p:txBody>
          <a:bodyPr/>
          <a:lstStyle/>
          <a:p>
            <a:endParaRPr lang="en-US" dirty="0" smtClean="0">
              <a:hlinkClick r:id=""/>
            </a:endParaRPr>
          </a:p>
          <a:p>
            <a:r>
              <a:rPr lang="en-US" dirty="0" smtClean="0">
                <a:hlinkClick r:id=""/>
              </a:rPr>
              <a:t>http://www.inacol.org</a:t>
            </a:r>
            <a:endParaRPr lang="en-US" dirty="0" smtClean="0"/>
          </a:p>
          <a:p>
            <a:r>
              <a:rPr lang="en-US" dirty="0" smtClean="0"/>
              <a:t>At the Registration</a:t>
            </a:r>
            <a:br>
              <a:rPr lang="en-US" dirty="0" smtClean="0"/>
            </a:br>
            <a:r>
              <a:rPr lang="en-US" dirty="0" smtClean="0"/>
              <a:t>Desk </a:t>
            </a:r>
            <a:br>
              <a:rPr lang="en-US" dirty="0" smtClean="0"/>
            </a:br>
            <a:r>
              <a:rPr lang="en-US" dirty="0" smtClean="0"/>
              <a:t>OR</a:t>
            </a:r>
            <a:br>
              <a:rPr lang="en-US" dirty="0" smtClean="0"/>
            </a:br>
            <a:r>
              <a:rPr lang="en-US" dirty="0" smtClean="0"/>
              <a:t>After 11/17 online</a:t>
            </a:r>
            <a:endParaRPr lang="en-US" dirty="0"/>
          </a:p>
        </p:txBody>
      </p:sp>
      <p:pic>
        <p:nvPicPr>
          <p:cNvPr id="5" name="Picture 6"/>
          <p:cNvPicPr>
            <a:picLocks noChangeAspect="1" noChangeArrowheads="1"/>
          </p:cNvPicPr>
          <p:nvPr/>
        </p:nvPicPr>
        <p:blipFill>
          <a:blip r:embed="rId2" cstate="print"/>
          <a:srcRect l="29612" t="13219" r="27442" b="1336"/>
          <a:stretch>
            <a:fillRect/>
          </a:stretch>
        </p:blipFill>
        <p:spPr bwMode="auto">
          <a:xfrm>
            <a:off x="4724400" y="1066800"/>
            <a:ext cx="4176464" cy="5292588"/>
          </a:xfrm>
          <a:prstGeom prst="rect">
            <a:avLst/>
          </a:prstGeom>
          <a:noFill/>
          <a:ln w="9525">
            <a:noFill/>
            <a:miter lim="800000"/>
            <a:headEnd/>
            <a:tailEnd/>
          </a:ln>
        </p:spPr>
      </p:pic>
    </p:spTree>
    <p:extLst>
      <p:ext uri="{BB962C8B-B14F-4D97-AF65-F5344CB8AC3E}">
        <p14:creationId xmlns:p14="http://schemas.microsoft.com/office/powerpoint/2010/main" xmlns="" val="4085671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152400"/>
            <a:ext cx="7556500" cy="1116012"/>
          </a:xfrm>
        </p:spPr>
        <p:txBody>
          <a:bodyPr>
            <a:normAutofit fontScale="90000"/>
          </a:bodyPr>
          <a:lstStyle/>
          <a:p>
            <a:r>
              <a:rPr lang="en-US" dirty="0" smtClean="0"/>
              <a:t>International Association for K-12 Online Learning (</a:t>
            </a:r>
            <a:r>
              <a:rPr lang="en-US" i="1" dirty="0" smtClean="0"/>
              <a:t>i</a:t>
            </a:r>
            <a:r>
              <a:rPr lang="en-US" dirty="0" smtClean="0"/>
              <a:t>NACOL)</a:t>
            </a:r>
            <a:endParaRPr lang="en-US" dirty="0"/>
          </a:p>
        </p:txBody>
      </p:sp>
      <p:sp>
        <p:nvSpPr>
          <p:cNvPr id="3" name="Content Placeholder 2"/>
          <p:cNvSpPr>
            <a:spLocks noGrp="1"/>
          </p:cNvSpPr>
          <p:nvPr>
            <p:ph idx="1"/>
          </p:nvPr>
        </p:nvSpPr>
        <p:spPr>
          <a:xfrm>
            <a:off x="762000" y="1497012"/>
            <a:ext cx="8153400" cy="5257800"/>
          </a:xfrm>
        </p:spPr>
        <p:txBody>
          <a:bodyPr>
            <a:normAutofit/>
          </a:bodyPr>
          <a:lstStyle/>
          <a:p>
            <a:r>
              <a:rPr lang="en-US" sz="2000" i="1" dirty="0" smtClean="0"/>
              <a:t>i</a:t>
            </a:r>
            <a:r>
              <a:rPr lang="en-US" sz="2000" dirty="0" smtClean="0"/>
              <a:t>NACOL is the premier K-12 nonprofit in online learning</a:t>
            </a:r>
            <a:br>
              <a:rPr lang="en-US" sz="2000" dirty="0" smtClean="0"/>
            </a:br>
            <a:endParaRPr lang="en-US" sz="2000" dirty="0" smtClean="0"/>
          </a:p>
          <a:p>
            <a:r>
              <a:rPr lang="en-US" sz="2000" dirty="0" smtClean="0"/>
              <a:t>3500+ members in K-12 virtual schools and online learning representing over 50 countries</a:t>
            </a:r>
            <a:br>
              <a:rPr lang="en-US" sz="2000" dirty="0" smtClean="0"/>
            </a:br>
            <a:endParaRPr lang="en-US" sz="2000" dirty="0" smtClean="0"/>
          </a:p>
          <a:p>
            <a:r>
              <a:rPr lang="en-US" sz="2000" dirty="0" smtClean="0"/>
              <a:t>Provides leadership, advocacy, research, training, and networking with experts in K-12 online learning.</a:t>
            </a:r>
            <a:br>
              <a:rPr lang="en-US" sz="2000" dirty="0" smtClean="0"/>
            </a:br>
            <a:endParaRPr lang="en-US" sz="2000" dirty="0" smtClean="0"/>
          </a:p>
          <a:p>
            <a:r>
              <a:rPr lang="en-US" sz="2000" dirty="0" smtClean="0"/>
              <a:t>“Ensure every student has access to the best education available regardless of geography, income or background.” </a:t>
            </a:r>
            <a:br>
              <a:rPr lang="en-US" sz="2000" dirty="0" smtClean="0"/>
            </a:br>
            <a:endParaRPr lang="en-US" sz="2000" dirty="0" smtClean="0"/>
          </a:p>
          <a:p>
            <a:r>
              <a:rPr lang="en-US" sz="2000" dirty="0" smtClean="0"/>
              <a:t>Conference – Virtual School Symposium (VSS): Indianapolis, IN on November 13-15, 2011</a:t>
            </a:r>
          </a:p>
          <a:p>
            <a:pPr>
              <a:buNone/>
            </a:pPr>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xmlns="" val="5729378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4188"/>
            <a:ext cx="8229600" cy="1143000"/>
          </a:xfrm>
        </p:spPr>
        <p:txBody>
          <a:bodyPr/>
          <a:lstStyle/>
          <a:p>
            <a:r>
              <a:rPr lang="en-US" dirty="0" smtClean="0"/>
              <a:t>General Process</a:t>
            </a:r>
            <a:endParaRPr lang="en-US" dirty="0"/>
          </a:p>
        </p:txBody>
      </p:sp>
      <p:sp>
        <p:nvSpPr>
          <p:cNvPr id="3" name="Content Placeholder 2"/>
          <p:cNvSpPr>
            <a:spLocks noGrp="1"/>
          </p:cNvSpPr>
          <p:nvPr>
            <p:ph idx="1"/>
          </p:nvPr>
        </p:nvSpPr>
        <p:spPr/>
        <p:txBody>
          <a:bodyPr/>
          <a:lstStyle/>
          <a:p>
            <a:r>
              <a:rPr lang="en-US" dirty="0" smtClean="0"/>
              <a:t>Proposal</a:t>
            </a:r>
          </a:p>
          <a:p>
            <a:r>
              <a:rPr lang="en-US" dirty="0" smtClean="0"/>
              <a:t>Feedback</a:t>
            </a:r>
          </a:p>
          <a:p>
            <a:r>
              <a:rPr lang="en-US" dirty="0" smtClean="0"/>
              <a:t>TOC </a:t>
            </a:r>
          </a:p>
          <a:p>
            <a:r>
              <a:rPr lang="en-US" dirty="0" smtClean="0"/>
              <a:t>Chapters</a:t>
            </a:r>
          </a:p>
          <a:p>
            <a:r>
              <a:rPr lang="en-US" dirty="0" smtClean="0"/>
              <a:t>Revisions</a:t>
            </a:r>
          </a:p>
          <a:p>
            <a:r>
              <a:rPr lang="en-US" dirty="0" smtClean="0"/>
              <a:t>Review</a:t>
            </a:r>
          </a:p>
          <a:p>
            <a:r>
              <a:rPr lang="en-US" dirty="0" smtClean="0"/>
              <a:t>Permissions</a:t>
            </a:r>
            <a:endParaRPr lang="en-US" dirty="0"/>
          </a:p>
        </p:txBody>
      </p:sp>
      <p:pic>
        <p:nvPicPr>
          <p:cNvPr id="1026" name="Picture 2" descr="C:\Users\Rick\AppData\Local\Microsoft\Windows\Temporary Internet Files\Content.IE5\PE044P2F\MC900441426[1].png"/>
          <p:cNvPicPr>
            <a:picLocks noChangeAspect="1" noChangeArrowheads="1"/>
          </p:cNvPicPr>
          <p:nvPr/>
        </p:nvPicPr>
        <p:blipFill>
          <a:blip r:embed="rId2" cstate="print"/>
          <a:srcRect/>
          <a:stretch>
            <a:fillRect/>
          </a:stretch>
        </p:blipFill>
        <p:spPr bwMode="auto">
          <a:xfrm>
            <a:off x="4267200" y="1447800"/>
            <a:ext cx="3657143" cy="3657143"/>
          </a:xfrm>
          <a:prstGeom prst="rect">
            <a:avLst/>
          </a:prstGeom>
          <a:noFill/>
        </p:spPr>
      </p:pic>
    </p:spTree>
    <p:extLst>
      <p:ext uri="{BB962C8B-B14F-4D97-AF65-F5344CB8AC3E}">
        <p14:creationId xmlns:p14="http://schemas.microsoft.com/office/powerpoint/2010/main" xmlns="" val="1384777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Edited Book</a:t>
            </a:r>
            <a:endParaRPr lang="en-US" dirty="0"/>
          </a:p>
        </p:txBody>
      </p:sp>
      <p:sp>
        <p:nvSpPr>
          <p:cNvPr id="3" name="Content Placeholder 2"/>
          <p:cNvSpPr>
            <a:spLocks noGrp="1"/>
          </p:cNvSpPr>
          <p:nvPr>
            <p:ph idx="1"/>
          </p:nvPr>
        </p:nvSpPr>
        <p:spPr/>
        <p:txBody>
          <a:bodyPr/>
          <a:lstStyle/>
          <a:p>
            <a:r>
              <a:rPr lang="en-US" dirty="0" smtClean="0"/>
              <a:t>Similar process</a:t>
            </a:r>
          </a:p>
          <a:p>
            <a:r>
              <a:rPr lang="en-US" dirty="0" smtClean="0"/>
              <a:t>Internal vs. external review</a:t>
            </a:r>
          </a:p>
          <a:p>
            <a:r>
              <a:rPr lang="en-US" dirty="0" smtClean="0"/>
              <a:t>Choosing the authors</a:t>
            </a:r>
          </a:p>
          <a:p>
            <a:r>
              <a:rPr lang="en-US" dirty="0" smtClean="0"/>
              <a:t>Deadlines</a:t>
            </a:r>
          </a:p>
          <a:p>
            <a:endParaRPr lang="en-US" dirty="0"/>
          </a:p>
        </p:txBody>
      </p:sp>
      <p:pic>
        <p:nvPicPr>
          <p:cNvPr id="2053" name="Picture 5" descr="C:\Users\Rick\AppData\Local\Microsoft\Windows\Temporary Internet Files\Content.IE5\PE044P2F\MC900432645[1].png"/>
          <p:cNvPicPr>
            <a:picLocks noChangeAspect="1" noChangeArrowheads="1"/>
          </p:cNvPicPr>
          <p:nvPr/>
        </p:nvPicPr>
        <p:blipFill>
          <a:blip r:embed="rId2" cstate="print"/>
          <a:srcRect/>
          <a:stretch>
            <a:fillRect/>
          </a:stretch>
        </p:blipFill>
        <p:spPr bwMode="auto">
          <a:xfrm>
            <a:off x="6019800" y="2209800"/>
            <a:ext cx="1714500" cy="1714500"/>
          </a:xfrm>
          <a:prstGeom prst="rect">
            <a:avLst/>
          </a:prstGeom>
          <a:noFill/>
        </p:spPr>
      </p:pic>
    </p:spTree>
    <p:extLst>
      <p:ext uri="{BB962C8B-B14F-4D97-AF65-F5344CB8AC3E}">
        <p14:creationId xmlns:p14="http://schemas.microsoft.com/office/powerpoint/2010/main" xmlns="" val="1735844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 y="274638"/>
            <a:ext cx="8972550" cy="1143000"/>
          </a:xfrm>
        </p:spPr>
        <p:txBody>
          <a:bodyPr>
            <a:normAutofit fontScale="90000"/>
          </a:bodyPr>
          <a:lstStyle/>
          <a:p>
            <a:r>
              <a:rPr lang="en-US" dirty="0" smtClean="0"/>
              <a:t>Lessons Learned from Virtual Schools</a:t>
            </a:r>
            <a:endParaRPr lang="en-US" dirty="0"/>
          </a:p>
        </p:txBody>
      </p:sp>
      <p:sp>
        <p:nvSpPr>
          <p:cNvPr id="3" name="Content Placeholder 2"/>
          <p:cNvSpPr>
            <a:spLocks noGrp="1"/>
          </p:cNvSpPr>
          <p:nvPr>
            <p:ph idx="1"/>
          </p:nvPr>
        </p:nvSpPr>
        <p:spPr>
          <a:xfrm>
            <a:off x="457200" y="1057275"/>
            <a:ext cx="8229600" cy="4525963"/>
          </a:xfrm>
        </p:spPr>
        <p:txBody>
          <a:bodyPr>
            <a:noAutofit/>
          </a:bodyPr>
          <a:lstStyle/>
          <a:p>
            <a:pPr marL="514350" indent="-514350">
              <a:buFont typeface="+mj-lt"/>
              <a:buAutoNum type="arabicPeriod"/>
            </a:pPr>
            <a:r>
              <a:rPr lang="en-US" sz="1600" dirty="0" smtClean="0"/>
              <a:t>An Introduction and Overview of K–12 Virtual Schooling</a:t>
            </a:r>
          </a:p>
          <a:p>
            <a:pPr marL="514350" indent="-514350">
              <a:buFont typeface="+mj-lt"/>
              <a:buAutoNum type="arabicPeriod"/>
            </a:pPr>
            <a:r>
              <a:rPr lang="en-US" sz="1600" dirty="0" smtClean="0"/>
              <a:t>The National Landscape of K–12 Online Learning</a:t>
            </a:r>
          </a:p>
          <a:p>
            <a:pPr marL="514350" indent="-514350">
              <a:buFont typeface="+mj-lt"/>
              <a:buAutoNum type="arabicPeriod"/>
            </a:pPr>
            <a:r>
              <a:rPr lang="en-US" sz="1600" dirty="0" smtClean="0"/>
              <a:t>ACCESS Distance Learning: Delivering Instruction via a Blended Model in Alabama</a:t>
            </a:r>
          </a:p>
          <a:p>
            <a:pPr marL="514350" indent="-514350">
              <a:buFont typeface="+mj-lt"/>
              <a:buAutoNum type="arabicPeriod"/>
            </a:pPr>
            <a:r>
              <a:rPr lang="en-US" sz="1600" dirty="0" smtClean="0"/>
              <a:t>Colorado Online Learning (COL) </a:t>
            </a:r>
          </a:p>
          <a:p>
            <a:pPr marL="514350" indent="-514350">
              <a:buFont typeface="+mj-lt"/>
              <a:buAutoNum type="arabicPeriod"/>
            </a:pPr>
            <a:r>
              <a:rPr lang="en-US" sz="1600" dirty="0" smtClean="0"/>
              <a:t>Florida Virtual School</a:t>
            </a:r>
          </a:p>
          <a:p>
            <a:pPr marL="514350" indent="-514350">
              <a:buFont typeface="+mj-lt"/>
              <a:buAutoNum type="arabicPeriod"/>
            </a:pPr>
            <a:r>
              <a:rPr lang="en-US" sz="1600" dirty="0" smtClean="0"/>
              <a:t>Georgia Virtual School </a:t>
            </a:r>
          </a:p>
          <a:p>
            <a:pPr marL="514350" indent="-514350">
              <a:buFont typeface="+mj-lt"/>
              <a:buAutoNum type="arabicPeriod"/>
            </a:pPr>
            <a:r>
              <a:rPr lang="en-US" sz="1600" dirty="0" smtClean="0"/>
              <a:t>Idaho Digital Learning Academy</a:t>
            </a:r>
          </a:p>
          <a:p>
            <a:pPr marL="514350" indent="-514350">
              <a:buFont typeface="+mj-lt"/>
              <a:buAutoNum type="arabicPeriod"/>
            </a:pPr>
            <a:r>
              <a:rPr lang="en-US" sz="1600" dirty="0" smtClean="0"/>
              <a:t>Louisiana Virtual School (LVS) </a:t>
            </a:r>
          </a:p>
          <a:p>
            <a:pPr marL="514350" indent="-514350">
              <a:buFont typeface="+mj-lt"/>
              <a:buAutoNum type="arabicPeriod"/>
            </a:pPr>
            <a:r>
              <a:rPr lang="en-US" sz="1600" dirty="0" smtClean="0"/>
              <a:t>The Michigan Virtual School</a:t>
            </a:r>
          </a:p>
          <a:p>
            <a:pPr marL="514350" indent="-514350">
              <a:buFont typeface="+mj-lt"/>
              <a:buAutoNum type="arabicPeriod"/>
            </a:pPr>
            <a:r>
              <a:rPr lang="en-US" sz="1600" dirty="0" smtClean="0"/>
              <a:t>Missouri’s Virtual Instructional Program (</a:t>
            </a:r>
            <a:r>
              <a:rPr lang="en-US" sz="1600" dirty="0" err="1" smtClean="0"/>
              <a:t>MoVIP</a:t>
            </a:r>
            <a:r>
              <a:rPr lang="en-US" sz="1600" dirty="0" smtClean="0"/>
              <a:t>)</a:t>
            </a:r>
          </a:p>
          <a:p>
            <a:pPr marL="514350" indent="-514350">
              <a:buFont typeface="+mj-lt"/>
              <a:buAutoNum type="arabicPeriod"/>
            </a:pPr>
            <a:r>
              <a:rPr lang="en-US" sz="1600" dirty="0" smtClean="0"/>
              <a:t>The North Carolina Virtual Public School </a:t>
            </a:r>
          </a:p>
          <a:p>
            <a:pPr marL="514350" indent="-514350">
              <a:buFont typeface="+mj-lt"/>
              <a:buAutoNum type="arabicPeriod"/>
            </a:pPr>
            <a:r>
              <a:rPr lang="en-US" sz="1600" dirty="0" smtClean="0"/>
              <a:t>South Carolina Virtual School Program </a:t>
            </a:r>
          </a:p>
          <a:p>
            <a:pPr marL="514350" indent="-514350">
              <a:buFont typeface="+mj-lt"/>
              <a:buAutoNum type="arabicPeriod"/>
            </a:pPr>
            <a:r>
              <a:rPr lang="en-US" sz="1600" dirty="0" smtClean="0"/>
              <a:t>Effective Engaging E-learning Environment for Tennessee (e4TN) </a:t>
            </a:r>
          </a:p>
          <a:p>
            <a:pPr marL="514350" indent="-514350">
              <a:buFont typeface="+mj-lt"/>
              <a:buAutoNum type="arabicPeriod"/>
            </a:pPr>
            <a:r>
              <a:rPr lang="en-US" sz="1600" dirty="0" smtClean="0"/>
              <a:t>Texas Virtual School Network (</a:t>
            </a:r>
            <a:r>
              <a:rPr lang="en-US" sz="1600" dirty="0" err="1" smtClean="0"/>
              <a:t>TxVSN</a:t>
            </a:r>
            <a:r>
              <a:rPr lang="en-US" sz="1600" dirty="0" smtClean="0"/>
              <a:t>) </a:t>
            </a:r>
          </a:p>
          <a:p>
            <a:pPr marL="514350" indent="-514350">
              <a:buFont typeface="+mj-lt"/>
              <a:buAutoNum type="arabicPeriod"/>
            </a:pPr>
            <a:r>
              <a:rPr lang="en-US" sz="1600" dirty="0" smtClean="0"/>
              <a:t>Virtual High School Global Consortium</a:t>
            </a:r>
          </a:p>
          <a:p>
            <a:pPr marL="514350" indent="-514350">
              <a:buFont typeface="+mj-lt"/>
              <a:buAutoNum type="arabicPeriod"/>
            </a:pPr>
            <a:r>
              <a:rPr lang="en-US" sz="1600" dirty="0" smtClean="0"/>
              <a:t>Exploring and Expanding on Lessons Learned from K–12 Virtual Schools</a:t>
            </a:r>
          </a:p>
        </p:txBody>
      </p:sp>
    </p:spTree>
    <p:extLst>
      <p:ext uri="{BB962C8B-B14F-4D97-AF65-F5344CB8AC3E}">
        <p14:creationId xmlns:p14="http://schemas.microsoft.com/office/powerpoint/2010/main" xmlns="" val="2030597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Book</a:t>
            </a:r>
            <a:endParaRPr lang="en-US" dirty="0"/>
          </a:p>
        </p:txBody>
      </p:sp>
      <p:sp>
        <p:nvSpPr>
          <p:cNvPr id="3" name="Content Placeholder 2"/>
          <p:cNvSpPr>
            <a:spLocks noGrp="1"/>
          </p:cNvSpPr>
          <p:nvPr>
            <p:ph idx="1"/>
          </p:nvPr>
        </p:nvSpPr>
        <p:spPr>
          <a:xfrm>
            <a:off x="457200" y="952500"/>
            <a:ext cx="8229600" cy="4525963"/>
          </a:xfrm>
        </p:spPr>
        <p:txBody>
          <a:bodyPr>
            <a:normAutofit/>
          </a:bodyPr>
          <a:lstStyle/>
          <a:p>
            <a:endParaRPr lang="en-US" dirty="0" smtClean="0"/>
          </a:p>
          <a:p>
            <a:r>
              <a:rPr lang="en-US" dirty="0" smtClean="0"/>
              <a:t>80/20 Principle</a:t>
            </a:r>
          </a:p>
          <a:p>
            <a:r>
              <a:rPr lang="en-US" dirty="0" smtClean="0"/>
              <a:t>Virtual School Perspectives</a:t>
            </a:r>
          </a:p>
          <a:p>
            <a:pPr lvl="1"/>
            <a:r>
              <a:rPr lang="en-US" dirty="0" smtClean="0"/>
              <a:t>Historical Perspective and General Overview</a:t>
            </a:r>
          </a:p>
          <a:p>
            <a:pPr lvl="1"/>
            <a:r>
              <a:rPr lang="en-US" dirty="0" smtClean="0"/>
              <a:t>Administration and Policy</a:t>
            </a:r>
          </a:p>
          <a:p>
            <a:pPr lvl="1"/>
            <a:r>
              <a:rPr lang="en-US" dirty="0" smtClean="0"/>
              <a:t>Outcomes and Lessons</a:t>
            </a:r>
          </a:p>
          <a:p>
            <a:pPr lvl="1"/>
            <a:r>
              <a:rPr lang="en-US" dirty="0" smtClean="0"/>
              <a:t>Best Practices</a:t>
            </a:r>
          </a:p>
          <a:p>
            <a:pPr lvl="1"/>
            <a:r>
              <a:rPr lang="en-US" dirty="0" smtClean="0"/>
              <a:t>Future Plans</a:t>
            </a:r>
          </a:p>
          <a:p>
            <a:pPr lvl="1"/>
            <a:endParaRPr lang="en-US" dirty="0" smtClean="0"/>
          </a:p>
          <a:p>
            <a:endParaRPr lang="en-US" dirty="0"/>
          </a:p>
        </p:txBody>
      </p:sp>
    </p:spTree>
    <p:extLst>
      <p:ext uri="{BB962C8B-B14F-4D97-AF65-F5344CB8AC3E}">
        <p14:creationId xmlns:p14="http://schemas.microsoft.com/office/powerpoint/2010/main" xmlns="" val="35363042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t>
            </a:r>
            <a:r>
              <a:rPr lang="en-US" smtClean="0"/>
              <a:t>Best Practice</a:t>
            </a:r>
            <a:endParaRPr lang="en-US"/>
          </a:p>
        </p:txBody>
      </p:sp>
      <p:sp>
        <p:nvSpPr>
          <p:cNvPr id="4" name="TextBox 3"/>
          <p:cNvSpPr txBox="1"/>
          <p:nvPr/>
        </p:nvSpPr>
        <p:spPr>
          <a:xfrm>
            <a:off x="1036698" y="1124881"/>
            <a:ext cx="4741052" cy="461665"/>
          </a:xfrm>
          <a:prstGeom prst="rect">
            <a:avLst/>
          </a:prstGeom>
          <a:noFill/>
        </p:spPr>
        <p:txBody>
          <a:bodyPr wrap="none" rtlCol="0">
            <a:spAutoFit/>
          </a:bodyPr>
          <a:lstStyle/>
          <a:p>
            <a:r>
              <a:rPr lang="en-US" sz="2400" dirty="0" smtClean="0"/>
              <a:t>4. Communication with stakeholders </a:t>
            </a:r>
            <a:endParaRPr lang="en-US" sz="2400" dirty="0"/>
          </a:p>
        </p:txBody>
      </p:sp>
      <p:pic>
        <p:nvPicPr>
          <p:cNvPr id="5" name="Picture 4"/>
          <p:cNvPicPr>
            <a:picLocks noChangeAspect="1"/>
          </p:cNvPicPr>
          <p:nvPr/>
        </p:nvPicPr>
        <p:blipFill>
          <a:blip r:embed="rId2" cstate="print"/>
          <a:stretch>
            <a:fillRect/>
          </a:stretch>
        </p:blipFill>
        <p:spPr>
          <a:xfrm>
            <a:off x="831850" y="1586546"/>
            <a:ext cx="7454900" cy="1447800"/>
          </a:xfrm>
          <a:prstGeom prst="rect">
            <a:avLst/>
          </a:prstGeom>
        </p:spPr>
      </p:pic>
      <p:sp>
        <p:nvSpPr>
          <p:cNvPr id="6" name="TextBox 5"/>
          <p:cNvSpPr txBox="1"/>
          <p:nvPr/>
        </p:nvSpPr>
        <p:spPr>
          <a:xfrm>
            <a:off x="1036698" y="3470272"/>
            <a:ext cx="5650004" cy="461665"/>
          </a:xfrm>
          <a:prstGeom prst="rect">
            <a:avLst/>
          </a:prstGeom>
          <a:noFill/>
        </p:spPr>
        <p:txBody>
          <a:bodyPr wrap="square" rtlCol="0">
            <a:spAutoFit/>
          </a:bodyPr>
          <a:lstStyle/>
          <a:p>
            <a:r>
              <a:rPr lang="en-US" sz="2400" dirty="0" smtClean="0"/>
              <a:t>5. Preparing students and teachers</a:t>
            </a:r>
            <a:endParaRPr lang="en-US" sz="2400" dirty="0"/>
          </a:p>
        </p:txBody>
      </p:sp>
      <p:pic>
        <p:nvPicPr>
          <p:cNvPr id="7" name="Content Placeholder 6"/>
          <p:cNvPicPr>
            <a:picLocks noGrp="1" noChangeAspect="1"/>
          </p:cNvPicPr>
          <p:nvPr>
            <p:ph idx="1"/>
          </p:nvPr>
        </p:nvPicPr>
        <p:blipFill>
          <a:blip r:embed="rId3" cstate="print"/>
          <a:stretch>
            <a:fillRect/>
          </a:stretch>
        </p:blipFill>
        <p:spPr>
          <a:xfrm>
            <a:off x="762000" y="3971925"/>
            <a:ext cx="7441270" cy="1549206"/>
          </a:xfrm>
          <a:prstGeom prst="rect">
            <a:avLst/>
          </a:prstGeom>
        </p:spPr>
      </p:pic>
    </p:spTree>
    <p:extLst>
      <p:ext uri="{BB962C8B-B14F-4D97-AF65-F5344CB8AC3E}">
        <p14:creationId xmlns:p14="http://schemas.microsoft.com/office/powerpoint/2010/main" xmlns="" val="11914149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600200" y="923925"/>
            <a:ext cx="5715000" cy="429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78377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a:t>
            </a:r>
            <a:endParaRPr lang="en-US" dirty="0"/>
          </a:p>
        </p:txBody>
      </p:sp>
      <p:sp>
        <p:nvSpPr>
          <p:cNvPr id="3" name="Content Placeholder 2"/>
          <p:cNvSpPr>
            <a:spLocks noGrp="1"/>
          </p:cNvSpPr>
          <p:nvPr>
            <p:ph idx="1"/>
          </p:nvPr>
        </p:nvSpPr>
        <p:spPr/>
        <p:txBody>
          <a:bodyPr>
            <a:normAutofit/>
          </a:bodyPr>
          <a:lstStyle/>
          <a:p>
            <a:r>
              <a:rPr lang="en-US" dirty="0" smtClean="0"/>
              <a:t>Allison Powell, </a:t>
            </a:r>
            <a:r>
              <a:rPr lang="en-US" dirty="0" smtClean="0">
                <a:hlinkClick r:id="rId2"/>
              </a:rPr>
              <a:t>apowell@inacol.org</a:t>
            </a:r>
            <a:endParaRPr lang="en-US" dirty="0" smtClean="0"/>
          </a:p>
          <a:p>
            <a:r>
              <a:rPr lang="en-US" dirty="0" smtClean="0"/>
              <a:t>Marcel Kielkucki, </a:t>
            </a:r>
            <a:r>
              <a:rPr lang="en-US" dirty="0" smtClean="0">
                <a:hlinkClick r:id="rId3"/>
              </a:rPr>
              <a:t>Marcel.Kielkucki@kirkwood.edu</a:t>
            </a:r>
            <a:endParaRPr lang="en-US" dirty="0" smtClean="0"/>
          </a:p>
          <a:p>
            <a:r>
              <a:rPr lang="en-US" dirty="0" smtClean="0"/>
              <a:t>Bruce Friend, </a:t>
            </a:r>
            <a:r>
              <a:rPr lang="en-US" dirty="0" smtClean="0">
                <a:hlinkClick r:id="rId4"/>
              </a:rPr>
              <a:t>Bruce.Friend@sas.com</a:t>
            </a:r>
            <a:endParaRPr lang="en-US" dirty="0" smtClean="0"/>
          </a:p>
          <a:p>
            <a:r>
              <a:rPr lang="en-US" dirty="0" smtClean="0"/>
              <a:t>Matt Wicks, </a:t>
            </a:r>
            <a:r>
              <a:rPr lang="en-US" dirty="0" smtClean="0">
                <a:hlinkClick r:id="rId5"/>
              </a:rPr>
              <a:t>mwicks@inacol.org</a:t>
            </a:r>
            <a:endParaRPr lang="en-US" dirty="0" smtClean="0"/>
          </a:p>
          <a:p>
            <a:r>
              <a:rPr lang="en-US" dirty="0" smtClean="0"/>
              <a:t>Rick </a:t>
            </a:r>
            <a:r>
              <a:rPr lang="en-US" dirty="0" err="1" smtClean="0"/>
              <a:t>Ferdig</a:t>
            </a:r>
            <a:r>
              <a:rPr lang="en-US" dirty="0" smtClean="0"/>
              <a:t>,</a:t>
            </a:r>
            <a:r>
              <a:rPr lang="en-US" dirty="0"/>
              <a:t> </a:t>
            </a:r>
            <a:r>
              <a:rPr lang="en-US" dirty="0" smtClean="0">
                <a:hlinkClick r:id="rId6"/>
              </a:rPr>
              <a:t>rferdig@gmail.com</a:t>
            </a:r>
            <a:endParaRPr lang="en-US" dirty="0" smtClean="0"/>
          </a:p>
        </p:txBody>
      </p:sp>
    </p:spTree>
    <p:extLst>
      <p:ext uri="{BB962C8B-B14F-4D97-AF65-F5344CB8AC3E}">
        <p14:creationId xmlns:p14="http://schemas.microsoft.com/office/powerpoint/2010/main" xmlns="" val="386228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ea typeface="ＭＳ Ｐゴシック" pitchFamily="-105" charset="-128"/>
              </a:rPr>
              <a:t>Mission and Vision</a:t>
            </a:r>
          </a:p>
        </p:txBody>
      </p:sp>
      <p:sp>
        <p:nvSpPr>
          <p:cNvPr id="5" name="Content Placeholder 2"/>
          <p:cNvSpPr txBox="1">
            <a:spLocks/>
          </p:cNvSpPr>
          <p:nvPr/>
        </p:nvSpPr>
        <p:spPr bwMode="auto">
          <a:xfrm>
            <a:off x="457200" y="1285875"/>
            <a:ext cx="8229600" cy="4324350"/>
          </a:xfrm>
          <a:prstGeom prst="rect">
            <a:avLst/>
          </a:prstGeom>
          <a:noFill/>
          <a:ln w="9525">
            <a:noFill/>
            <a:miter lim="800000"/>
            <a:headEnd/>
            <a:tailEnd/>
          </a:ln>
        </p:spPr>
        <p:txBody>
          <a:bodyPr/>
          <a:lstStyle>
            <a:lvl1pPr marL="365125" indent="-255588" eaLnBrk="0" hangingPunct="0">
              <a:defRPr sz="2400">
                <a:solidFill>
                  <a:schemeClr val="tx1"/>
                </a:solidFill>
                <a:latin typeface="Arial" charset="0"/>
                <a:ea typeface="ＭＳ Ｐゴシック" pitchFamily="-105" charset="-128"/>
              </a:defRPr>
            </a:lvl1pPr>
            <a:lvl2pPr marL="657225" indent="-246063" eaLnBrk="0" hangingPunct="0">
              <a:defRPr sz="2400">
                <a:solidFill>
                  <a:schemeClr val="tx1"/>
                </a:solidFill>
                <a:latin typeface="Arial" charset="0"/>
                <a:ea typeface="ＭＳ Ｐゴシック" pitchFamily="-105" charset="-128"/>
              </a:defRPr>
            </a:lvl2pPr>
            <a:lvl3pPr eaLnBrk="0" hangingPunct="0">
              <a:defRPr sz="2400">
                <a:solidFill>
                  <a:schemeClr val="tx1"/>
                </a:solidFill>
                <a:latin typeface="Arial" charset="0"/>
                <a:ea typeface="ＭＳ Ｐゴシック" pitchFamily="-105" charset="-128"/>
              </a:defRPr>
            </a:lvl3pPr>
            <a:lvl4pPr eaLnBrk="0" hangingPunct="0">
              <a:defRPr sz="2400">
                <a:solidFill>
                  <a:schemeClr val="tx1"/>
                </a:solidFill>
                <a:latin typeface="Arial" charset="0"/>
                <a:ea typeface="ＭＳ Ｐゴシック" pitchFamily="-105" charset="-128"/>
              </a:defRPr>
            </a:lvl4pPr>
            <a:lvl5pPr eaLnBrk="0" hangingPunct="0">
              <a:defRPr sz="2400">
                <a:solidFill>
                  <a:schemeClr val="tx1"/>
                </a:solidFill>
                <a:latin typeface="Arial" charset="0"/>
                <a:ea typeface="ＭＳ Ｐゴシック" pitchFamily="-105" charset="-128"/>
              </a:defRPr>
            </a:lvl5pPr>
            <a:lvl6pPr marL="457200" eaLnBrk="0" fontAlgn="base" hangingPunct="0">
              <a:spcBef>
                <a:spcPct val="0"/>
              </a:spcBef>
              <a:spcAft>
                <a:spcPct val="0"/>
              </a:spcAft>
              <a:defRPr sz="2400">
                <a:solidFill>
                  <a:schemeClr val="tx1"/>
                </a:solidFill>
                <a:latin typeface="Arial" charset="0"/>
                <a:ea typeface="ＭＳ Ｐゴシック" pitchFamily="-105" charset="-128"/>
              </a:defRPr>
            </a:lvl6pPr>
            <a:lvl7pPr marL="914400" eaLnBrk="0" fontAlgn="base" hangingPunct="0">
              <a:spcBef>
                <a:spcPct val="0"/>
              </a:spcBef>
              <a:spcAft>
                <a:spcPct val="0"/>
              </a:spcAft>
              <a:defRPr sz="2400">
                <a:solidFill>
                  <a:schemeClr val="tx1"/>
                </a:solidFill>
                <a:latin typeface="Arial" charset="0"/>
                <a:ea typeface="ＭＳ Ｐゴシック" pitchFamily="-105" charset="-128"/>
              </a:defRPr>
            </a:lvl7pPr>
            <a:lvl8pPr marL="1371600" eaLnBrk="0" fontAlgn="base" hangingPunct="0">
              <a:spcBef>
                <a:spcPct val="0"/>
              </a:spcBef>
              <a:spcAft>
                <a:spcPct val="0"/>
              </a:spcAft>
              <a:defRPr sz="2400">
                <a:solidFill>
                  <a:schemeClr val="tx1"/>
                </a:solidFill>
                <a:latin typeface="Arial" charset="0"/>
                <a:ea typeface="ＭＳ Ｐゴシック" pitchFamily="-105" charset="-128"/>
              </a:defRPr>
            </a:lvl8pPr>
            <a:lvl9pPr marL="1828800" eaLnBrk="0" fontAlgn="base" hangingPunct="0">
              <a:spcBef>
                <a:spcPct val="0"/>
              </a:spcBef>
              <a:spcAft>
                <a:spcPct val="0"/>
              </a:spcAft>
              <a:defRPr sz="2400">
                <a:solidFill>
                  <a:schemeClr val="tx1"/>
                </a:solidFill>
                <a:latin typeface="Arial" charset="0"/>
                <a:ea typeface="ＭＳ Ｐゴシック" pitchFamily="-105" charset="-128"/>
              </a:defRPr>
            </a:lvl9pPr>
          </a:lstStyle>
          <a:p>
            <a:pPr defTabSz="914400" eaLnBrk="1" hangingPunct="1">
              <a:spcBef>
                <a:spcPts val="300"/>
              </a:spcBef>
              <a:buClr>
                <a:srgbClr val="A04DA3"/>
              </a:buClr>
              <a:buFont typeface="Georgia" pitchFamily="-105" charset="0"/>
              <a:buChar char="•"/>
            </a:pPr>
            <a:r>
              <a:rPr lang="en-US" sz="2800" dirty="0">
                <a:latin typeface="Arial" pitchFamily="34" charset="0"/>
                <a:cs typeface="Arial" pitchFamily="34" charset="0"/>
              </a:rPr>
              <a:t>Mission –</a:t>
            </a:r>
          </a:p>
          <a:p>
            <a:pPr lvl="1" defTabSz="914400" eaLnBrk="1" hangingPunct="1">
              <a:spcBef>
                <a:spcPts val="300"/>
              </a:spcBef>
              <a:buClr>
                <a:schemeClr val="accent2"/>
              </a:buClr>
              <a:buFont typeface="Georgia" pitchFamily="-105" charset="0"/>
              <a:buChar char="▫"/>
            </a:pPr>
            <a:r>
              <a:rPr lang="en-US" sz="2600" i="1" dirty="0">
                <a:solidFill>
                  <a:schemeClr val="accent2"/>
                </a:solidFill>
                <a:latin typeface="Arial" pitchFamily="34" charset="0"/>
                <a:cs typeface="Arial" pitchFamily="34" charset="0"/>
              </a:rPr>
              <a:t>i</a:t>
            </a:r>
            <a:r>
              <a:rPr lang="en-US" sz="2600" dirty="0">
                <a:solidFill>
                  <a:schemeClr val="accent2"/>
                </a:solidFill>
                <a:latin typeface="Arial" pitchFamily="34" charset="0"/>
                <a:cs typeface="Arial" pitchFamily="34" charset="0"/>
              </a:rPr>
              <a:t>NACOL strives to ensure all students have access to a world-class education and quality online learning opportunities that prepare them for a lifetime of success.</a:t>
            </a:r>
          </a:p>
          <a:p>
            <a:pPr defTabSz="914400" eaLnBrk="1" hangingPunct="1">
              <a:spcBef>
                <a:spcPts val="300"/>
              </a:spcBef>
              <a:buClr>
                <a:srgbClr val="A04DA3"/>
              </a:buClr>
              <a:buFont typeface="Georgia" pitchFamily="-105" charset="0"/>
              <a:buChar char="•"/>
            </a:pPr>
            <a:r>
              <a:rPr lang="en-US" sz="2800" dirty="0">
                <a:latin typeface="Arial" pitchFamily="34" charset="0"/>
                <a:cs typeface="Arial" pitchFamily="34" charset="0"/>
              </a:rPr>
              <a:t>Vision –</a:t>
            </a:r>
          </a:p>
          <a:p>
            <a:pPr lvl="1" defTabSz="914400" eaLnBrk="1" hangingPunct="1">
              <a:spcBef>
                <a:spcPts val="300"/>
              </a:spcBef>
              <a:buClr>
                <a:schemeClr val="accent2"/>
              </a:buClr>
              <a:buFont typeface="Georgia" pitchFamily="-105" charset="0"/>
              <a:buChar char="▫"/>
            </a:pPr>
            <a:r>
              <a:rPr lang="en-US" sz="2600" dirty="0">
                <a:solidFill>
                  <a:schemeClr val="accent2"/>
                </a:solidFill>
                <a:latin typeface="Arial" pitchFamily="34" charset="0"/>
                <a:cs typeface="Arial" pitchFamily="34" charset="0"/>
              </a:rPr>
              <a:t>Online learning is a powerful innovation that expands education opportunities. </a:t>
            </a:r>
            <a:r>
              <a:rPr lang="en-US" sz="2600" i="1" dirty="0">
                <a:solidFill>
                  <a:schemeClr val="accent2"/>
                </a:solidFill>
                <a:latin typeface="Arial" pitchFamily="34" charset="0"/>
                <a:cs typeface="Arial" pitchFamily="34" charset="0"/>
              </a:rPr>
              <a:t>i</a:t>
            </a:r>
            <a:r>
              <a:rPr lang="en-US" sz="2600" dirty="0">
                <a:solidFill>
                  <a:schemeClr val="accent2"/>
                </a:solidFill>
                <a:latin typeface="Arial" pitchFamily="34" charset="0"/>
                <a:cs typeface="Arial" pitchFamily="34" charset="0"/>
              </a:rPr>
              <a:t>NACOL supports access to high-quality online learning for all students.</a:t>
            </a:r>
          </a:p>
        </p:txBody>
      </p:sp>
    </p:spTree>
    <p:extLst>
      <p:ext uri="{BB962C8B-B14F-4D97-AF65-F5344CB8AC3E}">
        <p14:creationId xmlns:p14="http://schemas.microsoft.com/office/powerpoint/2010/main" xmlns="" val="2883172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i="1" dirty="0" smtClean="0">
                <a:ea typeface="ＭＳ Ｐゴシック" pitchFamily="-105" charset="-128"/>
              </a:rPr>
              <a:t>i</a:t>
            </a:r>
            <a:r>
              <a:rPr lang="en-US" dirty="0" smtClean="0">
                <a:ea typeface="ＭＳ Ｐゴシック" pitchFamily="-105" charset="-128"/>
              </a:rPr>
              <a:t>NACOL Membership Types</a:t>
            </a:r>
          </a:p>
        </p:txBody>
      </p:sp>
      <p:sp>
        <p:nvSpPr>
          <p:cNvPr id="17411" name="Content Placeholder 2"/>
          <p:cNvSpPr>
            <a:spLocks noGrp="1"/>
          </p:cNvSpPr>
          <p:nvPr>
            <p:ph idx="1"/>
          </p:nvPr>
        </p:nvSpPr>
        <p:spPr>
          <a:xfrm>
            <a:off x="457200" y="1276350"/>
            <a:ext cx="8229600" cy="4525963"/>
          </a:xfrm>
        </p:spPr>
        <p:txBody>
          <a:bodyPr>
            <a:normAutofit lnSpcReduction="10000"/>
          </a:bodyPr>
          <a:lstStyle/>
          <a:p>
            <a:pPr>
              <a:spcAft>
                <a:spcPts val="1800"/>
              </a:spcAft>
            </a:pPr>
            <a:r>
              <a:rPr lang="en-US" dirty="0" smtClean="0">
                <a:ea typeface="ＭＳ Ｐゴシック" pitchFamily="-105" charset="-128"/>
              </a:rPr>
              <a:t>Corporate – for profit companies</a:t>
            </a:r>
          </a:p>
          <a:p>
            <a:pPr>
              <a:spcAft>
                <a:spcPts val="1800"/>
              </a:spcAft>
            </a:pPr>
            <a:r>
              <a:rPr lang="en-US" dirty="0" smtClean="0">
                <a:ea typeface="ＭＳ Ｐゴシック" pitchFamily="-105" charset="-128"/>
              </a:rPr>
              <a:t>Associate – non-profit organizations</a:t>
            </a:r>
          </a:p>
          <a:p>
            <a:pPr>
              <a:spcAft>
                <a:spcPts val="1800"/>
              </a:spcAft>
            </a:pPr>
            <a:r>
              <a:rPr lang="en-US" dirty="0" smtClean="0">
                <a:ea typeface="ＭＳ Ｐゴシック" pitchFamily="-105" charset="-128"/>
              </a:rPr>
              <a:t>Institutional – school governing organizations</a:t>
            </a:r>
          </a:p>
          <a:p>
            <a:pPr>
              <a:spcAft>
                <a:spcPts val="1800"/>
              </a:spcAft>
            </a:pPr>
            <a:r>
              <a:rPr lang="en-US" dirty="0" smtClean="0">
                <a:ea typeface="ＭＳ Ｐゴシック" pitchFamily="-105" charset="-128"/>
              </a:rPr>
              <a:t>Educator – teachers and students</a:t>
            </a:r>
          </a:p>
          <a:p>
            <a:pPr>
              <a:spcAft>
                <a:spcPts val="1800"/>
              </a:spcAft>
            </a:pPr>
            <a:r>
              <a:rPr lang="en-US" dirty="0" smtClean="0">
                <a:ea typeface="ＭＳ Ｐゴシック" pitchFamily="-105" charset="-128"/>
              </a:rPr>
              <a:t>Individual – for-profit and non-profit persons</a:t>
            </a:r>
          </a:p>
        </p:txBody>
      </p:sp>
    </p:spTree>
    <p:extLst>
      <p:ext uri="{BB962C8B-B14F-4D97-AF65-F5344CB8AC3E}">
        <p14:creationId xmlns:p14="http://schemas.microsoft.com/office/powerpoint/2010/main" xmlns="" val="3138948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457200"/>
            <a:ext cx="8229600" cy="1066800"/>
          </a:xfrm>
        </p:spPr>
        <p:txBody>
          <a:bodyPr/>
          <a:lstStyle/>
          <a:p>
            <a:r>
              <a:rPr lang="en-US" smtClean="0">
                <a:ea typeface="ＭＳ Ｐゴシック" pitchFamily="-105" charset="-128"/>
              </a:rPr>
              <a:t>Webinars &amp; VSS</a:t>
            </a:r>
          </a:p>
        </p:txBody>
      </p:sp>
      <p:sp>
        <p:nvSpPr>
          <p:cNvPr id="18435" name="Content Placeholder 2"/>
          <p:cNvSpPr>
            <a:spLocks noGrp="1"/>
          </p:cNvSpPr>
          <p:nvPr>
            <p:ph idx="1"/>
          </p:nvPr>
        </p:nvSpPr>
        <p:spPr>
          <a:xfrm>
            <a:off x="457200" y="1563688"/>
            <a:ext cx="8229600" cy="4324350"/>
          </a:xfrm>
        </p:spPr>
        <p:txBody>
          <a:bodyPr>
            <a:normAutofit fontScale="77500" lnSpcReduction="20000"/>
          </a:bodyPr>
          <a:lstStyle/>
          <a:p>
            <a:r>
              <a:rPr lang="en-US" i="1" dirty="0" smtClean="0">
                <a:ea typeface="ＭＳ Ｐゴシック" pitchFamily="-105" charset="-128"/>
              </a:rPr>
              <a:t>i</a:t>
            </a:r>
            <a:r>
              <a:rPr lang="en-US" dirty="0" smtClean="0">
                <a:ea typeface="ＭＳ Ｐゴシック" pitchFamily="-105" charset="-128"/>
              </a:rPr>
              <a:t>NACOL Leadership Webinars</a:t>
            </a:r>
          </a:p>
          <a:p>
            <a:pPr lvl="1"/>
            <a:r>
              <a:rPr lang="en-US" dirty="0" smtClean="0">
                <a:ea typeface="ＭＳ Ｐゴシック" pitchFamily="-105" charset="-128"/>
              </a:rPr>
              <a:t>Experts share their knowledge on a variety of topics, answer questions, and facilitate discussion</a:t>
            </a:r>
          </a:p>
          <a:p>
            <a:pPr lvl="1"/>
            <a:r>
              <a:rPr lang="en-US" dirty="0" smtClean="0">
                <a:ea typeface="ＭＳ Ｐゴシック" pitchFamily="-105" charset="-128"/>
              </a:rPr>
              <a:t>2</a:t>
            </a:r>
            <a:r>
              <a:rPr lang="en-US" baseline="30000" dirty="0" smtClean="0">
                <a:ea typeface="ＭＳ Ｐゴシック" pitchFamily="-105" charset="-128"/>
              </a:rPr>
              <a:t>nd</a:t>
            </a:r>
            <a:r>
              <a:rPr lang="en-US" dirty="0" smtClean="0">
                <a:ea typeface="ＭＳ Ｐゴシック" pitchFamily="-105" charset="-128"/>
              </a:rPr>
              <a:t> Wednesday of the month at 2:00pm EST.</a:t>
            </a:r>
          </a:p>
          <a:p>
            <a:r>
              <a:rPr lang="en-US" dirty="0" smtClean="0">
                <a:ea typeface="ＭＳ Ｐゴシック" pitchFamily="-105" charset="-128"/>
              </a:rPr>
              <a:t>Special Edition Webinars</a:t>
            </a:r>
          </a:p>
          <a:p>
            <a:r>
              <a:rPr lang="en-US" dirty="0" smtClean="0">
                <a:ea typeface="ＭＳ Ｐゴシック" pitchFamily="-105" charset="-128"/>
              </a:rPr>
              <a:t>Teacher Talk Webinars </a:t>
            </a:r>
          </a:p>
          <a:p>
            <a:pPr lvl="1"/>
            <a:r>
              <a:rPr lang="en-US" dirty="0" smtClean="0">
                <a:ea typeface="ＭＳ Ｐゴシック" pitchFamily="-105" charset="-128"/>
              </a:rPr>
              <a:t>For online teachers to discuss a variety of topics specifically related to teaching online in order to support one another</a:t>
            </a:r>
          </a:p>
          <a:p>
            <a:pPr lvl="1"/>
            <a:r>
              <a:rPr lang="en-US" dirty="0" smtClean="0">
                <a:ea typeface="ＭＳ Ｐゴシック" pitchFamily="-105" charset="-128"/>
              </a:rPr>
              <a:t>3</a:t>
            </a:r>
            <a:r>
              <a:rPr lang="en-US" baseline="30000" dirty="0" smtClean="0">
                <a:ea typeface="ＭＳ Ｐゴシック" pitchFamily="-105" charset="-128"/>
              </a:rPr>
              <a:t>rd</a:t>
            </a:r>
            <a:r>
              <a:rPr lang="en-US" dirty="0" smtClean="0">
                <a:ea typeface="ＭＳ Ｐゴシック" pitchFamily="-105" charset="-128"/>
              </a:rPr>
              <a:t> Thursday of each month at 6:00pm EST.</a:t>
            </a:r>
          </a:p>
          <a:p>
            <a:r>
              <a:rPr lang="en-US" dirty="0" smtClean="0">
                <a:ea typeface="ＭＳ Ｐゴシック" pitchFamily="-105" charset="-128"/>
              </a:rPr>
              <a:t>VSS</a:t>
            </a:r>
          </a:p>
          <a:p>
            <a:pPr lvl="1"/>
            <a:r>
              <a:rPr lang="en-US" dirty="0" smtClean="0">
                <a:ea typeface="ＭＳ Ｐゴシック" pitchFamily="-105" charset="-128"/>
              </a:rPr>
              <a:t>November 13-15, 2011 – Indianapolis, IN</a:t>
            </a:r>
          </a:p>
        </p:txBody>
      </p:sp>
    </p:spTree>
    <p:extLst>
      <p:ext uri="{BB962C8B-B14F-4D97-AF65-F5344CB8AC3E}">
        <p14:creationId xmlns:p14="http://schemas.microsoft.com/office/powerpoint/2010/main" xmlns="" val="338548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304800"/>
            <a:ext cx="8229600" cy="1066800"/>
          </a:xfrm>
        </p:spPr>
        <p:txBody>
          <a:bodyPr/>
          <a:lstStyle/>
          <a:p>
            <a:r>
              <a:rPr lang="en-US" smtClean="0">
                <a:ea typeface="ＭＳ Ｐゴシック" pitchFamily="34" charset="-128"/>
              </a:rPr>
              <a:t>Committees</a:t>
            </a:r>
          </a:p>
        </p:txBody>
      </p:sp>
      <p:sp>
        <p:nvSpPr>
          <p:cNvPr id="4099" name="Content Placeholder 2"/>
          <p:cNvSpPr>
            <a:spLocks noGrp="1"/>
          </p:cNvSpPr>
          <p:nvPr>
            <p:ph idx="1"/>
          </p:nvPr>
        </p:nvSpPr>
        <p:spPr>
          <a:xfrm>
            <a:off x="457200" y="1209674"/>
            <a:ext cx="8229600" cy="4752975"/>
          </a:xfrm>
        </p:spPr>
        <p:txBody>
          <a:bodyPr>
            <a:normAutofit fontScale="70000" lnSpcReduction="20000"/>
          </a:bodyPr>
          <a:lstStyle/>
          <a:p>
            <a:r>
              <a:rPr lang="en-US" sz="2000" dirty="0" smtClean="0">
                <a:ea typeface="ＭＳ Ｐゴシック" pitchFamily="34" charset="-128"/>
              </a:rPr>
              <a:t>Advocacy and Issues</a:t>
            </a:r>
          </a:p>
          <a:p>
            <a:pPr lvl="1"/>
            <a:r>
              <a:rPr lang="en-US" sz="2000" dirty="0" smtClean="0">
                <a:ea typeface="ＭＳ Ｐゴシック" pitchFamily="34" charset="-128"/>
              </a:rPr>
              <a:t>Advocacy &amp; Education efforts around the country</a:t>
            </a:r>
          </a:p>
          <a:p>
            <a:pPr lvl="1"/>
            <a:r>
              <a:rPr lang="en-US" sz="2000" dirty="0" smtClean="0">
                <a:ea typeface="ＭＳ Ｐゴシック" pitchFamily="34" charset="-128"/>
              </a:rPr>
              <a:t>1</a:t>
            </a:r>
            <a:r>
              <a:rPr lang="en-US" sz="2000" baseline="30000" dirty="0" smtClean="0">
                <a:ea typeface="ＭＳ Ｐゴシック" pitchFamily="34" charset="-128"/>
              </a:rPr>
              <a:t>st</a:t>
            </a:r>
            <a:r>
              <a:rPr lang="en-US" sz="2000" dirty="0" smtClean="0">
                <a:ea typeface="ＭＳ Ｐゴシック" pitchFamily="34" charset="-128"/>
              </a:rPr>
              <a:t> Thursday of month at 4pm EST</a:t>
            </a:r>
          </a:p>
          <a:p>
            <a:pPr lvl="1"/>
            <a:r>
              <a:rPr lang="en-US" sz="2000" dirty="0" smtClean="0">
                <a:ea typeface="ＭＳ Ｐゴシック" pitchFamily="34" charset="-128"/>
              </a:rPr>
              <a:t>Contact Lisa Gillis, Chairperson, if interested (</a:t>
            </a:r>
            <a:r>
              <a:rPr lang="en-US" sz="2000" dirty="0" smtClean="0">
                <a:ea typeface="ＭＳ Ｐゴシック" pitchFamily="34" charset="-128"/>
                <a:hlinkClick r:id="rId2"/>
              </a:rPr>
              <a:t>lisag@insightschools.net</a:t>
            </a:r>
            <a:r>
              <a:rPr lang="en-US" sz="2000" dirty="0" smtClean="0">
                <a:ea typeface="ＭＳ Ｐゴシック" pitchFamily="34" charset="-128"/>
              </a:rPr>
              <a:t>) </a:t>
            </a:r>
          </a:p>
          <a:p>
            <a:r>
              <a:rPr lang="en-US" sz="2000" dirty="0">
                <a:ea typeface="ＭＳ Ｐゴシック" pitchFamily="-105" charset="-128"/>
              </a:rPr>
              <a:t>Awards </a:t>
            </a:r>
          </a:p>
          <a:p>
            <a:pPr lvl="1"/>
            <a:r>
              <a:rPr lang="en-US" sz="2000" dirty="0">
                <a:ea typeface="ＭＳ Ｐゴシック" pitchFamily="-105" charset="-128"/>
              </a:rPr>
              <a:t>Innovator Awards Program – Nominations, Process, Evaluations</a:t>
            </a:r>
          </a:p>
          <a:p>
            <a:pPr lvl="1"/>
            <a:r>
              <a:rPr lang="en-US" sz="2000" dirty="0">
                <a:ea typeface="ＭＳ Ｐゴシック" pitchFamily="-105" charset="-128"/>
              </a:rPr>
              <a:t>1</a:t>
            </a:r>
            <a:r>
              <a:rPr lang="en-US" sz="2000" baseline="30000" dirty="0">
                <a:ea typeface="ＭＳ Ｐゴシック" pitchFamily="-105" charset="-128"/>
              </a:rPr>
              <a:t>st</a:t>
            </a:r>
            <a:r>
              <a:rPr lang="en-US" sz="2000" dirty="0">
                <a:ea typeface="ＭＳ Ｐゴシック" pitchFamily="-105" charset="-128"/>
              </a:rPr>
              <a:t> Wednesday of month at 4pm EST </a:t>
            </a:r>
          </a:p>
          <a:p>
            <a:pPr lvl="1"/>
            <a:r>
              <a:rPr lang="en-US" sz="2000" dirty="0" smtClean="0">
                <a:ea typeface="ＭＳ Ｐゴシック" pitchFamily="34" charset="-128"/>
              </a:rPr>
              <a:t>Chairperson: </a:t>
            </a:r>
            <a:r>
              <a:rPr lang="en-US" sz="2000" dirty="0">
                <a:ea typeface="ＭＳ Ｐゴシック" pitchFamily="34" charset="-128"/>
              </a:rPr>
              <a:t>Roger Hanley </a:t>
            </a:r>
            <a:r>
              <a:rPr lang="en-US" sz="2000" dirty="0" smtClean="0">
                <a:ea typeface="ＭＳ Ｐゴシック" pitchFamily="34" charset="-128"/>
              </a:rPr>
              <a:t>(rogerh@fyionlinelearning.com)</a:t>
            </a:r>
          </a:p>
          <a:p>
            <a:r>
              <a:rPr lang="en-US" sz="2000" dirty="0" smtClean="0">
                <a:ea typeface="ＭＳ Ｐゴシック" pitchFamily="34" charset="-128"/>
              </a:rPr>
              <a:t>Program</a:t>
            </a:r>
          </a:p>
          <a:p>
            <a:pPr lvl="1"/>
            <a:r>
              <a:rPr lang="en-US" sz="2000" dirty="0" smtClean="0">
                <a:ea typeface="ＭＳ Ｐゴシック" pitchFamily="34" charset="-128"/>
              </a:rPr>
              <a:t>Webinars and VSS Program</a:t>
            </a:r>
          </a:p>
          <a:p>
            <a:pPr lvl="1"/>
            <a:r>
              <a:rPr lang="en-US" sz="2000" dirty="0" smtClean="0">
                <a:ea typeface="ＭＳ Ｐゴシック" pitchFamily="34" charset="-128"/>
              </a:rPr>
              <a:t>4</a:t>
            </a:r>
            <a:r>
              <a:rPr lang="en-US" sz="2000" baseline="30000" dirty="0" smtClean="0">
                <a:ea typeface="ＭＳ Ｐゴシック" pitchFamily="34" charset="-128"/>
              </a:rPr>
              <a:t>th</a:t>
            </a:r>
            <a:r>
              <a:rPr lang="en-US" sz="2000" dirty="0" smtClean="0">
                <a:ea typeface="ＭＳ Ｐゴシック" pitchFamily="34" charset="-128"/>
              </a:rPr>
              <a:t> Friday at 1:30pm EST</a:t>
            </a:r>
          </a:p>
          <a:p>
            <a:pPr lvl="1"/>
            <a:r>
              <a:rPr lang="en-US" sz="2000" dirty="0" smtClean="0">
                <a:ea typeface="ＭＳ Ｐゴシック" pitchFamily="34" charset="-128"/>
              </a:rPr>
              <a:t>Chairperson: Dr. Fred Sagester (</a:t>
            </a:r>
            <a:r>
              <a:rPr lang="en-US" sz="2000" dirty="0" smtClean="0">
                <a:ea typeface="ＭＳ Ｐゴシック" pitchFamily="34" charset="-128"/>
                <a:hlinkClick r:id="rId3"/>
              </a:rPr>
              <a:t>fred.sagester@ucumberlands.edu</a:t>
            </a:r>
            <a:r>
              <a:rPr lang="en-US" sz="2000" dirty="0" smtClean="0">
                <a:ea typeface="ＭＳ Ｐゴシック" pitchFamily="34" charset="-128"/>
              </a:rPr>
              <a:t> )</a:t>
            </a:r>
          </a:p>
          <a:p>
            <a:r>
              <a:rPr lang="en-US" sz="2000" dirty="0" smtClean="0">
                <a:ea typeface="ＭＳ Ｐゴシック" pitchFamily="34" charset="-128"/>
              </a:rPr>
              <a:t>Research</a:t>
            </a:r>
          </a:p>
          <a:p>
            <a:pPr lvl="1"/>
            <a:r>
              <a:rPr lang="en-US" sz="2000" dirty="0" smtClean="0">
                <a:ea typeface="ＭＳ Ｐゴシック" pitchFamily="34" charset="-128"/>
              </a:rPr>
              <a:t>New Research Agenda, Briefs, Database Project</a:t>
            </a:r>
          </a:p>
          <a:p>
            <a:pPr lvl="1"/>
            <a:r>
              <a:rPr lang="en-US" sz="2000" dirty="0" smtClean="0">
                <a:ea typeface="ＭＳ Ｐゴシック" pitchFamily="34" charset="-128"/>
              </a:rPr>
              <a:t>2</a:t>
            </a:r>
            <a:r>
              <a:rPr lang="en-US" sz="2000" baseline="30000" dirty="0" smtClean="0">
                <a:ea typeface="ＭＳ Ｐゴシック" pitchFamily="34" charset="-128"/>
              </a:rPr>
              <a:t>nd</a:t>
            </a:r>
            <a:r>
              <a:rPr lang="en-US" sz="2000" dirty="0" smtClean="0">
                <a:ea typeface="ＭＳ Ｐゴシック" pitchFamily="34" charset="-128"/>
              </a:rPr>
              <a:t>  Wednesday at 1pm EST</a:t>
            </a:r>
          </a:p>
          <a:p>
            <a:pPr lvl="1"/>
            <a:r>
              <a:rPr lang="en-US" sz="2000" dirty="0" smtClean="0">
                <a:ea typeface="ＭＳ Ｐゴシック" pitchFamily="34" charset="-128"/>
              </a:rPr>
              <a:t>Chairpersons: Regina Brown (</a:t>
            </a:r>
            <a:r>
              <a:rPr lang="en-US" sz="2000" dirty="0" smtClean="0">
                <a:ea typeface="ＭＳ Ｐゴシック" pitchFamily="34" charset="-128"/>
                <a:hlinkClick r:id="rId4"/>
              </a:rPr>
              <a:t>mrfbrown@yahoo.com</a:t>
            </a:r>
            <a:r>
              <a:rPr lang="en-US" sz="2000" dirty="0" smtClean="0">
                <a:ea typeface="ＭＳ Ｐゴシック" pitchFamily="34" charset="-128"/>
              </a:rPr>
              <a:t>) and </a:t>
            </a:r>
            <a:r>
              <a:rPr lang="en-US" sz="2000" dirty="0">
                <a:ea typeface="ＭＳ Ｐゴシック" pitchFamily="34" charset="-128"/>
              </a:rPr>
              <a:t>Kathryn </a:t>
            </a:r>
            <a:r>
              <a:rPr lang="en-US" sz="2000" dirty="0" smtClean="0">
                <a:ea typeface="ＭＳ Ｐゴシック" pitchFamily="34" charset="-128"/>
              </a:rPr>
              <a:t>Kennedy (kmkennedy@georgiasouthern.edu</a:t>
            </a:r>
            <a:r>
              <a:rPr lang="en-US" sz="2000" dirty="0">
                <a:ea typeface="ＭＳ Ｐゴシック" pitchFamily="34" charset="-128"/>
              </a:rPr>
              <a:t>)</a:t>
            </a:r>
            <a:endParaRPr lang="en-US" sz="2000" dirty="0" smtClean="0">
              <a:ea typeface="ＭＳ Ｐゴシック" pitchFamily="34" charset="-128"/>
            </a:endParaRPr>
          </a:p>
          <a:p>
            <a:r>
              <a:rPr lang="en-US" sz="2400" dirty="0" smtClean="0">
                <a:ea typeface="ＭＳ Ｐゴシック" pitchFamily="-105" charset="-128"/>
              </a:rPr>
              <a:t>State </a:t>
            </a:r>
            <a:r>
              <a:rPr lang="en-US" sz="2400" dirty="0">
                <a:ea typeface="ＭＳ Ｐゴシック" pitchFamily="-105" charset="-128"/>
              </a:rPr>
              <a:t>Leaders Committee</a:t>
            </a:r>
          </a:p>
          <a:p>
            <a:pPr lvl="1"/>
            <a:r>
              <a:rPr lang="en-US" sz="2000" dirty="0">
                <a:ea typeface="ＭＳ Ｐゴシック" pitchFamily="-105" charset="-128"/>
              </a:rPr>
              <a:t>Leaders of state-wide online programs</a:t>
            </a:r>
          </a:p>
          <a:p>
            <a:pPr lvl="1"/>
            <a:r>
              <a:rPr lang="en-US" sz="2000" dirty="0">
                <a:ea typeface="ＭＳ Ｐゴシック" pitchFamily="-105" charset="-128"/>
              </a:rPr>
              <a:t>3</a:t>
            </a:r>
            <a:r>
              <a:rPr lang="en-US" sz="2000" baseline="30000" dirty="0">
                <a:ea typeface="ＭＳ Ｐゴシック" pitchFamily="-105" charset="-128"/>
              </a:rPr>
              <a:t>rd</a:t>
            </a:r>
            <a:r>
              <a:rPr lang="en-US" sz="2000" dirty="0">
                <a:ea typeface="ＭＳ Ｐゴシック" pitchFamily="-105" charset="-128"/>
              </a:rPr>
              <a:t> Wednesday at 2pm </a:t>
            </a:r>
            <a:r>
              <a:rPr lang="en-US" sz="2000" dirty="0" smtClean="0">
                <a:ea typeface="ＭＳ Ｐゴシック" pitchFamily="-105" charset="-128"/>
              </a:rPr>
              <a:t>EST</a:t>
            </a:r>
          </a:p>
          <a:p>
            <a:pPr lvl="1"/>
            <a:r>
              <a:rPr lang="en-US" sz="2000" dirty="0">
                <a:ea typeface="ＭＳ Ｐゴシック" pitchFamily="-105" charset="-128"/>
              </a:rPr>
              <a:t>Chairperson: Bryan Setser </a:t>
            </a:r>
            <a:r>
              <a:rPr lang="en-US" sz="2000" dirty="0" smtClean="0">
                <a:ea typeface="ＭＳ Ｐゴシック" pitchFamily="-105" charset="-128"/>
              </a:rPr>
              <a:t>(bsetser@dpi.state.nc.us)</a:t>
            </a:r>
            <a:endParaRPr lang="en-US" sz="2000" dirty="0">
              <a:ea typeface="ＭＳ Ｐゴシック" pitchFamily="-105" charset="-128"/>
            </a:endParaRPr>
          </a:p>
          <a:p>
            <a:endParaRPr lang="en-US" sz="2400" dirty="0" smtClean="0">
              <a:ea typeface="ＭＳ Ｐゴシック" pitchFamily="34" charset="-128"/>
            </a:endParaRPr>
          </a:p>
        </p:txBody>
      </p:sp>
    </p:spTree>
    <p:extLst>
      <p:ext uri="{BB962C8B-B14F-4D97-AF65-F5344CB8AC3E}">
        <p14:creationId xmlns:p14="http://schemas.microsoft.com/office/powerpoint/2010/main" xmlns="" val="2557745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ea typeface="ＭＳ Ｐゴシック" pitchFamily="34" charset="-128"/>
              </a:rPr>
              <a:t>SIGs and Affiliates</a:t>
            </a:r>
          </a:p>
        </p:txBody>
      </p:sp>
      <p:sp>
        <p:nvSpPr>
          <p:cNvPr id="5123" name="Content Placeholder 2"/>
          <p:cNvSpPr>
            <a:spLocks noGrp="1"/>
          </p:cNvSpPr>
          <p:nvPr>
            <p:ph idx="1"/>
          </p:nvPr>
        </p:nvSpPr>
        <p:spPr>
          <a:xfrm>
            <a:off x="457200" y="1314450"/>
            <a:ext cx="8229600" cy="4525963"/>
          </a:xfrm>
        </p:spPr>
        <p:txBody>
          <a:bodyPr>
            <a:normAutofit lnSpcReduction="10000"/>
          </a:bodyPr>
          <a:lstStyle/>
          <a:p>
            <a:r>
              <a:rPr lang="en-US" dirty="0" smtClean="0">
                <a:ea typeface="ＭＳ Ｐゴシック" pitchFamily="34" charset="-128"/>
              </a:rPr>
              <a:t>Special Interest Groups (SIGs)</a:t>
            </a:r>
          </a:p>
          <a:p>
            <a:pPr lvl="1"/>
            <a:r>
              <a:rPr lang="en-US" dirty="0" smtClean="0">
                <a:ea typeface="ＭＳ Ｐゴシック" pitchFamily="34" charset="-128"/>
              </a:rPr>
              <a:t>Online Christian Programs</a:t>
            </a:r>
          </a:p>
          <a:p>
            <a:pPr lvl="1"/>
            <a:r>
              <a:rPr lang="en-US" dirty="0" smtClean="0">
                <a:ea typeface="ＭＳ Ｐゴシック" pitchFamily="34" charset="-128"/>
              </a:rPr>
              <a:t>Research</a:t>
            </a:r>
          </a:p>
          <a:p>
            <a:pPr lvl="1"/>
            <a:r>
              <a:rPr lang="en-US" dirty="0" smtClean="0">
                <a:ea typeface="ＭＳ Ｐゴシック" pitchFamily="34" charset="-128"/>
              </a:rPr>
              <a:t>Second </a:t>
            </a:r>
            <a:r>
              <a:rPr lang="en-US" dirty="0" smtClean="0">
                <a:ea typeface="ＭＳ Ｐゴシック" pitchFamily="34" charset="-128"/>
              </a:rPr>
              <a:t>Life</a:t>
            </a:r>
          </a:p>
          <a:p>
            <a:pPr lvl="1"/>
            <a:r>
              <a:rPr lang="en-US" dirty="0" smtClean="0">
                <a:ea typeface="ＭＳ Ｐゴシック" pitchFamily="34" charset="-128"/>
              </a:rPr>
              <a:t>International</a:t>
            </a:r>
            <a:endParaRPr lang="en-US" dirty="0" smtClean="0">
              <a:ea typeface="ＭＳ Ｐゴシック" pitchFamily="34" charset="-128"/>
            </a:endParaRPr>
          </a:p>
          <a:p>
            <a:r>
              <a:rPr lang="en-US" dirty="0" smtClean="0">
                <a:ea typeface="ＭＳ Ｐゴシック" pitchFamily="34" charset="-128"/>
              </a:rPr>
              <a:t>Affiliates</a:t>
            </a:r>
          </a:p>
          <a:p>
            <a:pPr lvl="1"/>
            <a:r>
              <a:rPr lang="en-US" dirty="0" smtClean="0">
                <a:ea typeface="ＭＳ Ｐゴシック" pitchFamily="34" charset="-128"/>
              </a:rPr>
              <a:t>CUE – </a:t>
            </a:r>
            <a:r>
              <a:rPr lang="en-US" dirty="0" err="1" smtClean="0">
                <a:ea typeface="ＭＳ Ｐゴシック" pitchFamily="34" charset="-128"/>
              </a:rPr>
              <a:t>eLSIG</a:t>
            </a:r>
            <a:endParaRPr lang="en-US" dirty="0" smtClean="0">
              <a:ea typeface="ＭＳ Ｐゴシック" pitchFamily="34" charset="-128"/>
            </a:endParaRPr>
          </a:p>
          <a:p>
            <a:r>
              <a:rPr lang="en-US" dirty="0" smtClean="0">
                <a:ea typeface="ＭＳ Ｐゴシック" pitchFamily="34" charset="-128"/>
              </a:rPr>
              <a:t>Application on Membership Website</a:t>
            </a:r>
          </a:p>
          <a:p>
            <a:r>
              <a:rPr lang="en-US" dirty="0" smtClean="0">
                <a:ea typeface="ＭＳ Ｐゴシック" pitchFamily="34" charset="-128"/>
              </a:rPr>
              <a:t>Work with </a:t>
            </a:r>
            <a:r>
              <a:rPr lang="en-US" i="1" dirty="0" smtClean="0">
                <a:ea typeface="ＭＳ Ｐゴシック" pitchFamily="34" charset="-128"/>
              </a:rPr>
              <a:t>i</a:t>
            </a:r>
            <a:r>
              <a:rPr lang="en-US" dirty="0" smtClean="0">
                <a:ea typeface="ＭＳ Ｐゴシック" pitchFamily="34" charset="-128"/>
              </a:rPr>
              <a:t>NACOL on Benefits</a:t>
            </a:r>
          </a:p>
        </p:txBody>
      </p:sp>
    </p:spTree>
    <p:extLst>
      <p:ext uri="{BB962C8B-B14F-4D97-AF65-F5344CB8AC3E}">
        <p14:creationId xmlns:p14="http://schemas.microsoft.com/office/powerpoint/2010/main" xmlns="" val="1618353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fontScale="90000"/>
          </a:bodyPr>
          <a:lstStyle/>
          <a:p>
            <a:pPr eaLnBrk="1" hangingPunct="1"/>
            <a:r>
              <a:rPr lang="en-US" i="1" smtClean="0">
                <a:ea typeface="ＭＳ Ｐゴシック" pitchFamily="34" charset="-128"/>
              </a:rPr>
              <a:t>i</a:t>
            </a:r>
            <a:r>
              <a:rPr lang="en-US" smtClean="0">
                <a:ea typeface="ＭＳ Ｐゴシック" pitchFamily="34" charset="-128"/>
              </a:rPr>
              <a:t>NACOL Regional/State Committees</a:t>
            </a:r>
          </a:p>
        </p:txBody>
      </p:sp>
      <p:sp>
        <p:nvSpPr>
          <p:cNvPr id="6147" name="Content Placeholder 2"/>
          <p:cNvSpPr>
            <a:spLocks noGrp="1"/>
          </p:cNvSpPr>
          <p:nvPr>
            <p:ph idx="1"/>
          </p:nvPr>
        </p:nvSpPr>
        <p:spPr/>
        <p:txBody>
          <a:bodyPr>
            <a:normAutofit lnSpcReduction="10000"/>
          </a:bodyPr>
          <a:lstStyle/>
          <a:p>
            <a:pPr eaLnBrk="1" hangingPunct="1"/>
            <a:r>
              <a:rPr lang="en-US" i="1" smtClean="0">
                <a:ea typeface="ＭＳ Ｐゴシック" pitchFamily="34" charset="-128"/>
              </a:rPr>
              <a:t>i</a:t>
            </a:r>
            <a:r>
              <a:rPr lang="en-US" smtClean="0">
                <a:ea typeface="ＭＳ Ｐゴシック" pitchFamily="34" charset="-128"/>
              </a:rPr>
              <a:t>NACOL members from across the United States have organized into state-level or regional groups.</a:t>
            </a:r>
          </a:p>
          <a:p>
            <a:pPr eaLnBrk="1" hangingPunct="1"/>
            <a:r>
              <a:rPr lang="en-US" smtClean="0">
                <a:ea typeface="ＭＳ Ｐゴシック" pitchFamily="34" charset="-128"/>
              </a:rPr>
              <a:t>These groups meet on a monthly basis, discussing online education topics and how to increase collaboration among members.</a:t>
            </a:r>
          </a:p>
          <a:p>
            <a:pPr eaLnBrk="1" hangingPunct="1"/>
            <a:r>
              <a:rPr lang="en-US" smtClean="0">
                <a:ea typeface="ＭＳ Ｐゴシック" pitchFamily="34" charset="-128"/>
              </a:rPr>
              <a:t>Currently, the following regional committees have been established:</a:t>
            </a:r>
          </a:p>
        </p:txBody>
      </p:sp>
    </p:spTree>
    <p:extLst>
      <p:ext uri="{BB962C8B-B14F-4D97-AF65-F5344CB8AC3E}">
        <p14:creationId xmlns:p14="http://schemas.microsoft.com/office/powerpoint/2010/main" xmlns="" val="5375113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TotalTime>
  <Words>1693</Words>
  <Application>Microsoft Office PowerPoint</Application>
  <PresentationFormat>On-screen Show (4:3)</PresentationFormat>
  <Paragraphs>219</Paragraphs>
  <Slides>36</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36</vt:i4>
      </vt:variant>
    </vt:vector>
  </HeadingPairs>
  <TitlesOfParts>
    <vt:vector size="37" baseType="lpstr">
      <vt:lpstr>Office Theme</vt:lpstr>
      <vt:lpstr>iNACOL Programs and Services</vt:lpstr>
      <vt:lpstr>iNACOL Programs and Services</vt:lpstr>
      <vt:lpstr>International Association for K-12 Online Learning (iNACOL)</vt:lpstr>
      <vt:lpstr>Mission and Vision</vt:lpstr>
      <vt:lpstr>iNACOL Membership Types</vt:lpstr>
      <vt:lpstr>Webinars &amp; VSS</vt:lpstr>
      <vt:lpstr>Committees</vt:lpstr>
      <vt:lpstr>SIGs and Affiliates</vt:lpstr>
      <vt:lpstr>iNACOL Regional/State Committees</vt:lpstr>
      <vt:lpstr>eLSIG Computer Using Educator’s Affiliate Group in California</vt:lpstr>
      <vt:lpstr>iNACOL State Committee in Georgia</vt:lpstr>
      <vt:lpstr>iNACOl State Committee in South Carolina</vt:lpstr>
      <vt:lpstr>iNACOl State Committee in Oregon</vt:lpstr>
      <vt:lpstr>iNACOl State Committee in Pennsylvania</vt:lpstr>
      <vt:lpstr>iNACOL Midwestern Committee</vt:lpstr>
      <vt:lpstr>iNACOL Western Committee</vt:lpstr>
      <vt:lpstr>iNACOL Northeastern Committee</vt:lpstr>
      <vt:lpstr>iNACOL Canada Committee</vt:lpstr>
      <vt:lpstr>What if my region or state doesn’t have a committee? How can I start one?</vt:lpstr>
      <vt:lpstr>iNACOL Needs Assessment</vt:lpstr>
      <vt:lpstr>iNACOL Needs Assessment</vt:lpstr>
      <vt:lpstr>iNACOL Needs Assessment</vt:lpstr>
      <vt:lpstr>What the course review process is &amp; isn’t</vt:lpstr>
      <vt:lpstr>Reasons Organizations Choose to Utilize Course Review Service</vt:lpstr>
      <vt:lpstr>Reasons Organizations Choose to Utilize Course Review Service</vt:lpstr>
      <vt:lpstr>The Evaluation Rubric</vt:lpstr>
      <vt:lpstr>Overview of Course Review Process</vt:lpstr>
      <vt:lpstr>iNACOL Book Publishing </vt:lpstr>
      <vt:lpstr>  </vt:lpstr>
      <vt:lpstr>General Process</vt:lpstr>
      <vt:lpstr>Edited Book</vt:lpstr>
      <vt:lpstr>Lessons Learned from Virtual Schools</vt:lpstr>
      <vt:lpstr>Purpose of Book</vt:lpstr>
      <vt:lpstr>Example of Best Practice</vt:lpstr>
      <vt:lpstr>Slide 35</vt:lpstr>
      <vt:lpstr>Contacts</vt:lpstr>
    </vt:vector>
  </TitlesOfParts>
  <Company>Blue Marble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Mullis Lisa</dc:creator>
  <cp:lastModifiedBy>MKIELKU</cp:lastModifiedBy>
  <cp:revision>36</cp:revision>
  <dcterms:created xsi:type="dcterms:W3CDTF">2010-09-11T19:27:01Z</dcterms:created>
  <dcterms:modified xsi:type="dcterms:W3CDTF">2010-11-16T18:24:20Z</dcterms:modified>
</cp:coreProperties>
</file>